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257" r:id="rId6"/>
  </p:sldIdLst>
  <p:sldSz cx="6858000" cy="9906000" type="A4"/>
  <p:notesSz cx="6797675" cy="9928225"/>
  <p:custDataLst>
    <p:tags r:id="rId10"/>
  </p:custDataLst>
  <p:defaultTextStyle>
    <a:defPPr>
      <a:defRPr lang="zh-CN"/>
    </a:defPPr>
    <a:lvl1pPr marL="0" algn="l" defTabSz="840105" rtl="0" eaLnBrk="1" latinLnBrk="0" hangingPunct="1">
      <a:defRPr sz="1655" kern="1200">
        <a:solidFill>
          <a:schemeClr val="tx1"/>
        </a:solidFill>
        <a:latin typeface="+mn-lt"/>
        <a:ea typeface="+mn-ea"/>
        <a:cs typeface="+mn-cs"/>
      </a:defRPr>
    </a:lvl1pPr>
    <a:lvl2pPr marL="419735" algn="l" defTabSz="840105" rtl="0" eaLnBrk="1" latinLnBrk="0" hangingPunct="1">
      <a:defRPr sz="1655" kern="1200">
        <a:solidFill>
          <a:schemeClr val="tx1"/>
        </a:solidFill>
        <a:latin typeface="+mn-lt"/>
        <a:ea typeface="+mn-ea"/>
        <a:cs typeface="+mn-cs"/>
      </a:defRPr>
    </a:lvl2pPr>
    <a:lvl3pPr marL="840105" algn="l" defTabSz="840105" rtl="0" eaLnBrk="1" latinLnBrk="0" hangingPunct="1">
      <a:defRPr sz="1655" kern="1200">
        <a:solidFill>
          <a:schemeClr val="tx1"/>
        </a:solidFill>
        <a:latin typeface="+mn-lt"/>
        <a:ea typeface="+mn-ea"/>
        <a:cs typeface="+mn-cs"/>
      </a:defRPr>
    </a:lvl3pPr>
    <a:lvl4pPr marL="1259840" algn="l" defTabSz="840105" rtl="0" eaLnBrk="1" latinLnBrk="0" hangingPunct="1">
      <a:defRPr sz="1655" kern="1200">
        <a:solidFill>
          <a:schemeClr val="tx1"/>
        </a:solidFill>
        <a:latin typeface="+mn-lt"/>
        <a:ea typeface="+mn-ea"/>
        <a:cs typeface="+mn-cs"/>
      </a:defRPr>
    </a:lvl4pPr>
    <a:lvl5pPr marL="1679575" algn="l" defTabSz="840105" rtl="0" eaLnBrk="1" latinLnBrk="0" hangingPunct="1">
      <a:defRPr sz="1655" kern="1200">
        <a:solidFill>
          <a:schemeClr val="tx1"/>
        </a:solidFill>
        <a:latin typeface="+mn-lt"/>
        <a:ea typeface="+mn-ea"/>
        <a:cs typeface="+mn-cs"/>
      </a:defRPr>
    </a:lvl5pPr>
    <a:lvl6pPr marL="2099945" algn="l" defTabSz="840105" rtl="0" eaLnBrk="1" latinLnBrk="0" hangingPunct="1">
      <a:defRPr sz="1655" kern="1200">
        <a:solidFill>
          <a:schemeClr val="tx1"/>
        </a:solidFill>
        <a:latin typeface="+mn-lt"/>
        <a:ea typeface="+mn-ea"/>
        <a:cs typeface="+mn-cs"/>
      </a:defRPr>
    </a:lvl6pPr>
    <a:lvl7pPr marL="2519680" algn="l" defTabSz="840105" rtl="0" eaLnBrk="1" latinLnBrk="0" hangingPunct="1">
      <a:defRPr sz="1655" kern="1200">
        <a:solidFill>
          <a:schemeClr val="tx1"/>
        </a:solidFill>
        <a:latin typeface="+mn-lt"/>
        <a:ea typeface="+mn-ea"/>
        <a:cs typeface="+mn-cs"/>
      </a:defRPr>
    </a:lvl7pPr>
    <a:lvl8pPr marL="2939415" algn="l" defTabSz="840105" rtl="0" eaLnBrk="1" latinLnBrk="0" hangingPunct="1">
      <a:defRPr sz="1655" kern="1200">
        <a:solidFill>
          <a:schemeClr val="tx1"/>
        </a:solidFill>
        <a:latin typeface="+mn-lt"/>
        <a:ea typeface="+mn-ea"/>
        <a:cs typeface="+mn-cs"/>
      </a:defRPr>
    </a:lvl8pPr>
    <a:lvl9pPr marL="3359785" algn="l" defTabSz="840105" rtl="0" eaLnBrk="1" latinLnBrk="0" hangingPunct="1">
      <a:defRPr sz="165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400" userDrawn="1">
          <p15:clr>
            <a:srgbClr val="A4A3A4"/>
          </p15:clr>
        </p15:guide>
        <p15:guide id="2" pos="283" userDrawn="1">
          <p15:clr>
            <a:srgbClr val="A4A3A4"/>
          </p15:clr>
        </p15:guide>
        <p15:guide id="3" pos="4029" userDrawn="1">
          <p15:clr>
            <a:srgbClr val="A4A3A4"/>
          </p15:clr>
        </p15:guide>
        <p15:guide id="4" orient="horz" pos="2736" userDrawn="1">
          <p15:clr>
            <a:srgbClr val="A4A3A4"/>
          </p15:clr>
        </p15:guide>
        <p15:guide id="5" orient="horz" pos="3264" userDrawn="1">
          <p15:clr>
            <a:srgbClr val="A4A3A4"/>
          </p15:clr>
        </p15:guide>
        <p15:guide id="6" pos="2832" userDrawn="1">
          <p15:clr>
            <a:srgbClr val="A4A3A4"/>
          </p15:clr>
        </p15:guide>
        <p15:guide id="7" orient="horz" pos="3133" userDrawn="1">
          <p15:clr>
            <a:srgbClr val="A4A3A4"/>
          </p15:clr>
        </p15:guide>
        <p15:guide id="8" orient="horz" pos="3802" userDrawn="1">
          <p15:clr>
            <a:srgbClr val="A4A3A4"/>
          </p15:clr>
        </p15:guide>
        <p15:guide id="9" orient="horz" pos="4218" userDrawn="1">
          <p15:clr>
            <a:srgbClr val="A4A3A4"/>
          </p15:clr>
        </p15:guide>
        <p15:guide id="10" orient="horz" pos="55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20" autoAdjust="0"/>
    <p:restoredTop sz="94660"/>
  </p:normalViewPr>
  <p:slideViewPr>
    <p:cSldViewPr showGuides="1">
      <p:cViewPr>
        <p:scale>
          <a:sx n="125" d="100"/>
          <a:sy n="125" d="100"/>
        </p:scale>
        <p:origin x="3956" y="60"/>
      </p:cViewPr>
      <p:guideLst>
        <p:guide orient="horz" pos="5400"/>
        <p:guide pos="283"/>
        <p:guide pos="4029"/>
        <p:guide orient="horz" pos="2736"/>
        <p:guide orient="horz" pos="3264"/>
        <p:guide pos="2832"/>
        <p:guide orient="horz" pos="3133"/>
        <p:guide orient="horz" pos="3802"/>
        <p:guide orient="horz" pos="4218"/>
        <p:guide orient="horz" pos="558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24156B9F-BD79-49CC-A76E-2BD2957700D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841235C4-4399-42C8-B84B-2943E901968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840105" rtl="0" eaLnBrk="1" latinLnBrk="0" hangingPunct="1">
      <a:defRPr sz="1100" kern="1200">
        <a:solidFill>
          <a:schemeClr val="tx1"/>
        </a:solidFill>
        <a:latin typeface="+mn-lt"/>
        <a:ea typeface="+mn-ea"/>
        <a:cs typeface="+mn-cs"/>
      </a:defRPr>
    </a:lvl1pPr>
    <a:lvl2pPr marL="419735" algn="l" defTabSz="840105" rtl="0" eaLnBrk="1" latinLnBrk="0" hangingPunct="1">
      <a:defRPr sz="1100" kern="1200">
        <a:solidFill>
          <a:schemeClr val="tx1"/>
        </a:solidFill>
        <a:latin typeface="+mn-lt"/>
        <a:ea typeface="+mn-ea"/>
        <a:cs typeface="+mn-cs"/>
      </a:defRPr>
    </a:lvl2pPr>
    <a:lvl3pPr marL="840105" algn="l" defTabSz="840105" rtl="0" eaLnBrk="1" latinLnBrk="0" hangingPunct="1">
      <a:defRPr sz="1100" kern="1200">
        <a:solidFill>
          <a:schemeClr val="tx1"/>
        </a:solidFill>
        <a:latin typeface="+mn-lt"/>
        <a:ea typeface="+mn-ea"/>
        <a:cs typeface="+mn-cs"/>
      </a:defRPr>
    </a:lvl3pPr>
    <a:lvl4pPr marL="1259840" algn="l" defTabSz="840105" rtl="0" eaLnBrk="1" latinLnBrk="0" hangingPunct="1">
      <a:defRPr sz="1100" kern="1200">
        <a:solidFill>
          <a:schemeClr val="tx1"/>
        </a:solidFill>
        <a:latin typeface="+mn-lt"/>
        <a:ea typeface="+mn-ea"/>
        <a:cs typeface="+mn-cs"/>
      </a:defRPr>
    </a:lvl4pPr>
    <a:lvl5pPr marL="1679575" algn="l" defTabSz="840105" rtl="0" eaLnBrk="1" latinLnBrk="0" hangingPunct="1">
      <a:defRPr sz="1100" kern="1200">
        <a:solidFill>
          <a:schemeClr val="tx1"/>
        </a:solidFill>
        <a:latin typeface="+mn-lt"/>
        <a:ea typeface="+mn-ea"/>
        <a:cs typeface="+mn-cs"/>
      </a:defRPr>
    </a:lvl5pPr>
    <a:lvl6pPr marL="2099945" algn="l" defTabSz="840105" rtl="0" eaLnBrk="1" latinLnBrk="0" hangingPunct="1">
      <a:defRPr sz="1100" kern="1200">
        <a:solidFill>
          <a:schemeClr val="tx1"/>
        </a:solidFill>
        <a:latin typeface="+mn-lt"/>
        <a:ea typeface="+mn-ea"/>
        <a:cs typeface="+mn-cs"/>
      </a:defRPr>
    </a:lvl6pPr>
    <a:lvl7pPr marL="2519680" algn="l" defTabSz="840105" rtl="0" eaLnBrk="1" latinLnBrk="0" hangingPunct="1">
      <a:defRPr sz="1100" kern="1200">
        <a:solidFill>
          <a:schemeClr val="tx1"/>
        </a:solidFill>
        <a:latin typeface="+mn-lt"/>
        <a:ea typeface="+mn-ea"/>
        <a:cs typeface="+mn-cs"/>
      </a:defRPr>
    </a:lvl7pPr>
    <a:lvl8pPr marL="2939415" algn="l" defTabSz="840105" rtl="0" eaLnBrk="1" latinLnBrk="0" hangingPunct="1">
      <a:defRPr sz="1100" kern="1200">
        <a:solidFill>
          <a:schemeClr val="tx1"/>
        </a:solidFill>
        <a:latin typeface="+mn-lt"/>
        <a:ea typeface="+mn-ea"/>
        <a:cs typeface="+mn-cs"/>
      </a:defRPr>
    </a:lvl8pPr>
    <a:lvl9pPr marL="3359785" algn="l" defTabSz="8401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41235C4-4399-42C8-B84B-2943E901968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782" y="3070860"/>
            <a:ext cx="5834198" cy="44627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029565" y="5547360"/>
            <a:ext cx="4804634" cy="276999"/>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53434" y="9437817"/>
            <a:ext cx="5554404" cy="128237"/>
          </a:xfrm>
          <a:custGeom>
            <a:avLst/>
            <a:gdLst/>
            <a:ahLst/>
            <a:cxnLst/>
            <a:rect l="l" t="t" r="r" b="b"/>
            <a:pathLst>
              <a:path w="6120130" h="138429">
                <a:moveTo>
                  <a:pt x="59766" y="78003"/>
                </a:moveTo>
                <a:lnTo>
                  <a:pt x="0" y="78003"/>
                </a:lnTo>
                <a:lnTo>
                  <a:pt x="0" y="137998"/>
                </a:lnTo>
                <a:lnTo>
                  <a:pt x="59766" y="137998"/>
                </a:lnTo>
                <a:lnTo>
                  <a:pt x="59766" y="78003"/>
                </a:lnTo>
                <a:close/>
              </a:path>
              <a:path w="6120130" h="138429">
                <a:moveTo>
                  <a:pt x="138976" y="78003"/>
                </a:moveTo>
                <a:lnTo>
                  <a:pt x="79209" y="78003"/>
                </a:lnTo>
                <a:lnTo>
                  <a:pt x="79209" y="137998"/>
                </a:lnTo>
                <a:lnTo>
                  <a:pt x="138976" y="137998"/>
                </a:lnTo>
                <a:lnTo>
                  <a:pt x="138976" y="78003"/>
                </a:lnTo>
                <a:close/>
              </a:path>
              <a:path w="6120130" h="138429">
                <a:moveTo>
                  <a:pt x="138976" y="0"/>
                </a:moveTo>
                <a:lnTo>
                  <a:pt x="79209" y="0"/>
                </a:lnTo>
                <a:lnTo>
                  <a:pt x="79209" y="59994"/>
                </a:lnTo>
                <a:lnTo>
                  <a:pt x="138976" y="59994"/>
                </a:lnTo>
                <a:lnTo>
                  <a:pt x="138976" y="0"/>
                </a:lnTo>
                <a:close/>
              </a:path>
              <a:path w="6120130" h="138429">
                <a:moveTo>
                  <a:pt x="6120015" y="1803"/>
                </a:moveTo>
                <a:lnTo>
                  <a:pt x="160197" y="1803"/>
                </a:lnTo>
                <a:lnTo>
                  <a:pt x="160197" y="134645"/>
                </a:lnTo>
                <a:lnTo>
                  <a:pt x="6120015" y="134645"/>
                </a:lnTo>
                <a:lnTo>
                  <a:pt x="6120015" y="1803"/>
                </a:lnTo>
                <a:close/>
              </a:path>
            </a:pathLst>
          </a:custGeom>
          <a:solidFill>
            <a:srgbClr val="6DBF54"/>
          </a:solidFill>
        </p:spPr>
        <p:txBody>
          <a:bodyPr wrap="square" lIns="0" tIns="0" rIns="0" bIns="0" rtlCol="0"/>
          <a:lstStyle/>
          <a:p>
            <a:endParaRPr sz="1500"/>
          </a:p>
        </p:txBody>
      </p:sp>
      <p:sp>
        <p:nvSpPr>
          <p:cNvPr id="2" name="Holder 2"/>
          <p:cNvSpPr>
            <a:spLocks noGrp="1"/>
          </p:cNvSpPr>
          <p:nvPr>
            <p:ph type="title"/>
          </p:nvPr>
        </p:nvSpPr>
        <p:spPr>
          <a:xfrm>
            <a:off x="641919" y="438723"/>
            <a:ext cx="5579924" cy="405047"/>
          </a:xfrm>
        </p:spPr>
        <p:txBody>
          <a:bodyPr lIns="0" tIns="0" rIns="0" bIns="0"/>
          <a:lstStyle>
            <a:lvl1pPr>
              <a:defRPr sz="2630" b="0" i="0">
                <a:solidFill>
                  <a:srgbClr val="6DBF54"/>
                </a:solidFill>
                <a:latin typeface="Arial" panose="020B0604020202020204"/>
                <a:cs typeface="Arial" panose="020B0604020202020204"/>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641919" y="438723"/>
            <a:ext cx="5579924" cy="405047"/>
          </a:xfrm>
        </p:spPr>
        <p:txBody>
          <a:bodyPr lIns="0" tIns="0" rIns="0" bIns="0"/>
          <a:lstStyle>
            <a:lvl1pPr>
              <a:defRPr sz="2630" b="0" i="0">
                <a:solidFill>
                  <a:srgbClr val="6DBF54"/>
                </a:solidFill>
                <a:latin typeface="Arial" panose="020B0604020202020204"/>
                <a:cs typeface="Arial" panose="020B0604020202020204"/>
              </a:defRPr>
            </a:lvl1pPr>
          </a:lstStyle>
          <a:p/>
        </p:txBody>
      </p:sp>
      <p:sp>
        <p:nvSpPr>
          <p:cNvPr id="3" name="Holder 3"/>
          <p:cNvSpPr>
            <a:spLocks noGrp="1"/>
          </p:cNvSpPr>
          <p:nvPr>
            <p:ph sz="half" idx="2"/>
          </p:nvPr>
        </p:nvSpPr>
        <p:spPr>
          <a:xfrm>
            <a:off x="343188" y="2278380"/>
            <a:ext cx="2985736" cy="276999"/>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534838" y="2278380"/>
            <a:ext cx="2985736" cy="276999"/>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641919" y="438723"/>
            <a:ext cx="5579924" cy="405047"/>
          </a:xfrm>
        </p:spPr>
        <p:txBody>
          <a:bodyPr lIns="0" tIns="0" rIns="0" bIns="0"/>
          <a:lstStyle>
            <a:lvl1pPr>
              <a:defRPr sz="2630" b="0" i="0">
                <a:solidFill>
                  <a:srgbClr val="6DBF54"/>
                </a:solidFill>
                <a:latin typeface="Arial" panose="020B0604020202020204"/>
                <a:cs typeface="Arial" panose="020B0604020202020204"/>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41919" y="438723"/>
            <a:ext cx="5579924" cy="446276"/>
          </a:xfrm>
          <a:prstGeom prst="rect">
            <a:avLst/>
          </a:prstGeom>
        </p:spPr>
        <p:txBody>
          <a:bodyPr wrap="square" lIns="0" tIns="0" rIns="0" bIns="0">
            <a:spAutoFit/>
          </a:bodyPr>
          <a:lstStyle>
            <a:lvl1pPr>
              <a:defRPr sz="2900" b="0" i="0">
                <a:solidFill>
                  <a:srgbClr val="6DBF54"/>
                </a:solidFill>
                <a:latin typeface="Arial" panose="020B0604020202020204"/>
                <a:cs typeface="Arial" panose="020B0604020202020204"/>
              </a:defRPr>
            </a:lvl1pPr>
          </a:lstStyle>
          <a:p/>
        </p:txBody>
      </p:sp>
      <p:sp>
        <p:nvSpPr>
          <p:cNvPr id="3" name="Holder 3"/>
          <p:cNvSpPr>
            <a:spLocks noGrp="1"/>
          </p:cNvSpPr>
          <p:nvPr>
            <p:ph type="body" idx="1"/>
          </p:nvPr>
        </p:nvSpPr>
        <p:spPr>
          <a:xfrm>
            <a:off x="343188" y="2278380"/>
            <a:ext cx="6177387" cy="276999"/>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333680" y="9212580"/>
            <a:ext cx="2196404" cy="254365"/>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343188" y="9212580"/>
            <a:ext cx="1578665" cy="2543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4941910" y="9212580"/>
            <a:ext cx="1578665" cy="2543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14655">
        <a:defRPr>
          <a:latin typeface="+mn-lt"/>
          <a:ea typeface="+mn-ea"/>
          <a:cs typeface="+mn-cs"/>
        </a:defRPr>
      </a:lvl2pPr>
      <a:lvl3pPr marL="829945">
        <a:defRPr>
          <a:latin typeface="+mn-lt"/>
          <a:ea typeface="+mn-ea"/>
          <a:cs typeface="+mn-cs"/>
        </a:defRPr>
      </a:lvl3pPr>
      <a:lvl4pPr marL="1244600">
        <a:defRPr>
          <a:latin typeface="+mn-lt"/>
          <a:ea typeface="+mn-ea"/>
          <a:cs typeface="+mn-cs"/>
        </a:defRPr>
      </a:lvl4pPr>
      <a:lvl5pPr marL="1659890">
        <a:defRPr>
          <a:latin typeface="+mn-lt"/>
          <a:ea typeface="+mn-ea"/>
          <a:cs typeface="+mn-cs"/>
        </a:defRPr>
      </a:lvl5pPr>
      <a:lvl6pPr marL="2074545">
        <a:defRPr>
          <a:latin typeface="+mn-lt"/>
          <a:ea typeface="+mn-ea"/>
          <a:cs typeface="+mn-cs"/>
        </a:defRPr>
      </a:lvl6pPr>
      <a:lvl7pPr marL="2489835">
        <a:defRPr>
          <a:latin typeface="+mn-lt"/>
          <a:ea typeface="+mn-ea"/>
          <a:cs typeface="+mn-cs"/>
        </a:defRPr>
      </a:lvl7pPr>
      <a:lvl8pPr marL="2904490">
        <a:defRPr>
          <a:latin typeface="+mn-lt"/>
          <a:ea typeface="+mn-ea"/>
          <a:cs typeface="+mn-cs"/>
        </a:defRPr>
      </a:lvl8pPr>
      <a:lvl9pPr marL="3319780">
        <a:defRPr>
          <a:latin typeface="+mn-lt"/>
          <a:ea typeface="+mn-ea"/>
          <a:cs typeface="+mn-cs"/>
        </a:defRPr>
      </a:lvl9pPr>
    </p:bodyStyle>
    <p:otherStyle>
      <a:lvl1pPr marL="0">
        <a:defRPr>
          <a:latin typeface="+mn-lt"/>
          <a:ea typeface="+mn-ea"/>
          <a:cs typeface="+mn-cs"/>
        </a:defRPr>
      </a:lvl1pPr>
      <a:lvl2pPr marL="414655">
        <a:defRPr>
          <a:latin typeface="+mn-lt"/>
          <a:ea typeface="+mn-ea"/>
          <a:cs typeface="+mn-cs"/>
        </a:defRPr>
      </a:lvl2pPr>
      <a:lvl3pPr marL="829945">
        <a:defRPr>
          <a:latin typeface="+mn-lt"/>
          <a:ea typeface="+mn-ea"/>
          <a:cs typeface="+mn-cs"/>
        </a:defRPr>
      </a:lvl3pPr>
      <a:lvl4pPr marL="1244600">
        <a:defRPr>
          <a:latin typeface="+mn-lt"/>
          <a:ea typeface="+mn-ea"/>
          <a:cs typeface="+mn-cs"/>
        </a:defRPr>
      </a:lvl4pPr>
      <a:lvl5pPr marL="1659890">
        <a:defRPr>
          <a:latin typeface="+mn-lt"/>
          <a:ea typeface="+mn-ea"/>
          <a:cs typeface="+mn-cs"/>
        </a:defRPr>
      </a:lvl5pPr>
      <a:lvl6pPr marL="2074545">
        <a:defRPr>
          <a:latin typeface="+mn-lt"/>
          <a:ea typeface="+mn-ea"/>
          <a:cs typeface="+mn-cs"/>
        </a:defRPr>
      </a:lvl6pPr>
      <a:lvl7pPr marL="2489835">
        <a:defRPr>
          <a:latin typeface="+mn-lt"/>
          <a:ea typeface="+mn-ea"/>
          <a:cs typeface="+mn-cs"/>
        </a:defRPr>
      </a:lvl7pPr>
      <a:lvl8pPr marL="2904490">
        <a:defRPr>
          <a:latin typeface="+mn-lt"/>
          <a:ea typeface="+mn-ea"/>
          <a:cs typeface="+mn-cs"/>
        </a:defRPr>
      </a:lvl8pPr>
      <a:lvl9pPr marL="33197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4.xml"/><Relationship Id="rId7" Type="http://schemas.openxmlformats.org/officeDocument/2006/relationships/image" Target="../media/image5.png"/><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9" Type="http://schemas.openxmlformats.org/officeDocument/2006/relationships/image" Target="../media/image13.png"/><Relationship Id="rId8" Type="http://schemas.openxmlformats.org/officeDocument/2006/relationships/image" Target="../media/image12.png"/><Relationship Id="rId7" Type="http://schemas.openxmlformats.org/officeDocument/2006/relationships/image" Target="../media/image11.png"/><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 Id="rId3" Type="http://schemas.openxmlformats.org/officeDocument/2006/relationships/tags" Target="../tags/tag3.xml"/><Relationship Id="rId2" Type="http://schemas.openxmlformats.org/officeDocument/2006/relationships/image" Target="../media/image7.png"/><Relationship Id="rId10" Type="http://schemas.openxmlformats.org/officeDocument/2006/relationships/slideLayout" Target="../slideLayouts/slideLayout5.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9" Type="http://schemas.openxmlformats.org/officeDocument/2006/relationships/image" Target="../media/image13.png"/><Relationship Id="rId8" Type="http://schemas.openxmlformats.org/officeDocument/2006/relationships/image" Target="../media/image12.png"/><Relationship Id="rId7" Type="http://schemas.openxmlformats.org/officeDocument/2006/relationships/image" Target="../media/image11.png"/><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 Id="rId3" Type="http://schemas.openxmlformats.org/officeDocument/2006/relationships/tags" Target="../tags/tag4.xml"/><Relationship Id="rId2" Type="http://schemas.openxmlformats.org/officeDocument/2006/relationships/image" Target="../media/image7.png"/><Relationship Id="rId10" Type="http://schemas.openxmlformats.org/officeDocument/2006/relationships/slideLayout" Target="../slideLayouts/slideLayout5.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flipV="1">
            <a:off x="449879" y="476400"/>
            <a:ext cx="5943600" cy="55471"/>
          </a:xfrm>
          <a:custGeom>
            <a:avLst/>
            <a:gdLst/>
            <a:ahLst/>
            <a:cxnLst/>
            <a:rect l="l" t="t" r="r" b="b"/>
            <a:pathLst>
              <a:path w="6120130">
                <a:moveTo>
                  <a:pt x="0" y="0"/>
                </a:moveTo>
                <a:lnTo>
                  <a:pt x="6120003" y="0"/>
                </a:lnTo>
              </a:path>
            </a:pathLst>
          </a:custGeom>
          <a:ln w="6350">
            <a:solidFill>
              <a:srgbClr val="939598"/>
            </a:solidFill>
          </a:ln>
        </p:spPr>
        <p:txBody>
          <a:bodyPr wrap="square" lIns="0" tIns="0" rIns="0" bIns="0" rtlCol="0"/>
          <a:lstStyle/>
          <a:p>
            <a:endParaRPr sz="1500">
              <a:latin typeface="思源黑体 CN Normal" panose="020B0400000000000000" pitchFamily="34" charset="-122"/>
              <a:ea typeface="思源黑体 CN Normal" panose="020B0400000000000000" pitchFamily="34" charset="-122"/>
            </a:endParaRPr>
          </a:p>
        </p:txBody>
      </p:sp>
      <p:sp>
        <p:nvSpPr>
          <p:cNvPr id="5" name="object 5"/>
          <p:cNvSpPr/>
          <p:nvPr/>
        </p:nvSpPr>
        <p:spPr>
          <a:xfrm>
            <a:off x="449879" y="609435"/>
            <a:ext cx="5943600" cy="2744000"/>
          </a:xfrm>
          <a:custGeom>
            <a:avLst/>
            <a:gdLst/>
            <a:ahLst/>
            <a:cxnLst/>
            <a:rect l="l" t="t" r="r" b="b"/>
            <a:pathLst>
              <a:path w="6120130" h="3888104">
                <a:moveTo>
                  <a:pt x="6120003" y="0"/>
                </a:moveTo>
                <a:lnTo>
                  <a:pt x="0" y="0"/>
                </a:lnTo>
                <a:lnTo>
                  <a:pt x="0" y="3888003"/>
                </a:lnTo>
                <a:lnTo>
                  <a:pt x="6120003" y="3888003"/>
                </a:lnTo>
                <a:lnTo>
                  <a:pt x="6120003" y="0"/>
                </a:lnTo>
                <a:close/>
              </a:path>
            </a:pathLst>
          </a:custGeom>
          <a:solidFill>
            <a:srgbClr val="F1F2F2"/>
          </a:solidFill>
        </p:spPr>
        <p:txBody>
          <a:bodyPr wrap="square" lIns="0" tIns="0" rIns="0" bIns="0" rtlCol="0"/>
          <a:lstStyle/>
          <a:p>
            <a:endParaRPr sz="1500">
              <a:latin typeface="思源黑体 CN Normal" panose="020B0400000000000000" pitchFamily="34" charset="-122"/>
              <a:ea typeface="思源黑体 CN Normal" panose="020B0400000000000000" pitchFamily="34" charset="-122"/>
            </a:endParaRPr>
          </a:p>
        </p:txBody>
      </p:sp>
      <p:sp>
        <p:nvSpPr>
          <p:cNvPr id="7" name="object 7"/>
          <p:cNvSpPr txBox="1">
            <a:spLocks noGrp="1"/>
          </p:cNvSpPr>
          <p:nvPr>
            <p:ph type="title"/>
          </p:nvPr>
        </p:nvSpPr>
        <p:spPr>
          <a:xfrm>
            <a:off x="461040" y="228721"/>
            <a:ext cx="5579924" cy="307777"/>
          </a:xfrm>
        </p:spPr>
        <p:txBody>
          <a:bodyPr/>
          <a:lstStyle/>
          <a:p>
            <a:r>
              <a:rPr lang="en-US" sz="2000" b="1" dirty="0" smtClean="0">
                <a:solidFill>
                  <a:srgbClr val="002060"/>
                </a:solidFill>
                <a:latin typeface="思源黑体 CN Bold" panose="020B0800000000000000" pitchFamily="34" charset="-122"/>
                <a:ea typeface="思源黑体 CN Bold" panose="020B0800000000000000" pitchFamily="34" charset="-122"/>
              </a:rPr>
              <a:t>KVM1000D</a:t>
            </a:r>
            <a:endParaRPr lang="en-US" sz="2000" b="1" dirty="0">
              <a:solidFill>
                <a:srgbClr val="002060"/>
              </a:solidFill>
              <a:latin typeface="思源黑体 CN Bold" panose="020B0800000000000000" pitchFamily="34" charset="-122"/>
              <a:ea typeface="思源黑体 CN Bold" panose="020B0800000000000000" pitchFamily="34" charset="-122"/>
            </a:endParaRPr>
          </a:p>
        </p:txBody>
      </p:sp>
      <p:sp>
        <p:nvSpPr>
          <p:cNvPr id="8" name="object 8"/>
          <p:cNvSpPr txBox="1"/>
          <p:nvPr/>
        </p:nvSpPr>
        <p:spPr>
          <a:xfrm>
            <a:off x="457200" y="7620000"/>
            <a:ext cx="2362200" cy="252816"/>
          </a:xfrm>
          <a:prstGeom prst="rect">
            <a:avLst/>
          </a:prstGeom>
        </p:spPr>
        <p:txBody>
          <a:bodyPr vert="horz" wrap="square" lIns="0" tIns="97971" rIns="0" bIns="0" rtlCol="0">
            <a:spAutoFit/>
          </a:bodyPr>
          <a:lstStyle/>
          <a:p>
            <a:pPr marL="34290">
              <a:spcBef>
                <a:spcPts val="770"/>
              </a:spcBef>
            </a:pPr>
            <a:r>
              <a:rPr lang="zh-CN" altLang="en-US" sz="1000" b="1" spc="23" dirty="0" smtClean="0">
                <a:solidFill>
                  <a:srgbClr val="002060"/>
                </a:solidFill>
                <a:latin typeface="思源黑体 CN Normal" panose="020B0400000000000000" pitchFamily="34" charset="-122"/>
                <a:ea typeface="思源黑体 CN Normal" panose="020B0400000000000000" pitchFamily="34" charset="-122"/>
                <a:cs typeface="Arial" panose="020B0604020202020204"/>
              </a:rPr>
              <a:t>应用</a:t>
            </a:r>
            <a:r>
              <a:rPr lang="zh-CN" altLang="en-US" sz="1000" b="1" spc="23" dirty="0" smtClean="0">
                <a:solidFill>
                  <a:srgbClr val="002060"/>
                </a:solidFill>
                <a:latin typeface="思源黑体 CN Normal" panose="020B0400000000000000" pitchFamily="34" charset="-122"/>
                <a:ea typeface="思源黑体 CN Normal" panose="020B0400000000000000" pitchFamily="34" charset="-122"/>
                <a:cs typeface="Arial" panose="020B0604020202020204"/>
              </a:rPr>
              <a:t>场景：</a:t>
            </a:r>
            <a:r>
              <a:rPr lang="en-US" altLang="zh-CN" sz="1000" b="1" spc="23" dirty="0" smtClean="0">
                <a:solidFill>
                  <a:srgbClr val="002060"/>
                </a:solidFill>
                <a:latin typeface="思源黑体 CN Normal" panose="020B0400000000000000" pitchFamily="34" charset="-122"/>
                <a:ea typeface="思源黑体 CN Normal" panose="020B0400000000000000" pitchFamily="34" charset="-122"/>
                <a:cs typeface="Arial" panose="020B0604020202020204"/>
              </a:rPr>
              <a:t>4</a:t>
            </a:r>
            <a:r>
              <a:rPr lang="zh-CN" altLang="en-US" sz="1000" b="1" spc="23" dirty="0" smtClean="0">
                <a:solidFill>
                  <a:srgbClr val="002060"/>
                </a:solidFill>
                <a:latin typeface="思源黑体 CN Normal" panose="020B0400000000000000" pitchFamily="34" charset="-122"/>
                <a:ea typeface="思源黑体 CN Normal" panose="020B0400000000000000" pitchFamily="34" charset="-122"/>
                <a:cs typeface="Arial" panose="020B0604020202020204"/>
              </a:rPr>
              <a:t>路显示输入，</a:t>
            </a:r>
            <a:r>
              <a:rPr lang="en-US" altLang="zh-CN" sz="1000" b="1" spc="23" dirty="0" smtClean="0">
                <a:solidFill>
                  <a:srgbClr val="002060"/>
                </a:solidFill>
                <a:latin typeface="思源黑体 CN Normal" panose="020B0400000000000000" pitchFamily="34" charset="-122"/>
                <a:ea typeface="思源黑体 CN Normal" panose="020B0400000000000000" pitchFamily="34" charset="-122"/>
                <a:cs typeface="Arial" panose="020B0604020202020204"/>
              </a:rPr>
              <a:t>2</a:t>
            </a:r>
            <a:r>
              <a:rPr lang="zh-CN" altLang="en-US" sz="1000" b="1" spc="23" dirty="0" smtClean="0">
                <a:solidFill>
                  <a:srgbClr val="002060"/>
                </a:solidFill>
                <a:latin typeface="思源黑体 CN Normal" panose="020B0400000000000000" pitchFamily="34" charset="-122"/>
                <a:ea typeface="思源黑体 CN Normal" panose="020B0400000000000000" pitchFamily="34" charset="-122"/>
                <a:cs typeface="Arial" panose="020B0604020202020204"/>
              </a:rPr>
              <a:t>路显示输出</a:t>
            </a:r>
            <a:endParaRPr sz="1000" b="1" dirty="0">
              <a:solidFill>
                <a:srgbClr val="002060"/>
              </a:solidFill>
              <a:latin typeface="思源黑体 CN Normal" panose="020B0400000000000000" pitchFamily="34" charset="-122"/>
              <a:ea typeface="思源黑体 CN Normal" panose="020B0400000000000000" pitchFamily="34" charset="-122"/>
              <a:cs typeface="Arial" panose="020B0604020202020204"/>
            </a:endParaRPr>
          </a:p>
        </p:txBody>
      </p:sp>
      <p:sp>
        <p:nvSpPr>
          <p:cNvPr id="11" name="object 11"/>
          <p:cNvSpPr txBox="1"/>
          <p:nvPr/>
        </p:nvSpPr>
        <p:spPr>
          <a:xfrm>
            <a:off x="3443927" y="282439"/>
            <a:ext cx="2914938" cy="254000"/>
          </a:xfrm>
          <a:prstGeom prst="rect">
            <a:avLst/>
          </a:prstGeom>
        </p:spPr>
        <p:txBody>
          <a:bodyPr vert="horz" wrap="square" lIns="0" tIns="14984" rIns="0" bIns="0" rtlCol="0">
            <a:spAutoFit/>
          </a:bodyPr>
          <a:lstStyle/>
          <a:p>
            <a:pPr marL="34290" algn="r">
              <a:spcBef>
                <a:spcPts val="120"/>
              </a:spcBef>
            </a:pPr>
            <a:r>
              <a:rPr sz="725" dirty="0">
                <a:latin typeface="Microsoft JhengHei UI" panose="020B0604030504040204" charset="-120"/>
                <a:ea typeface="Microsoft JhengHei UI" panose="020B0604030504040204" charset="-120"/>
                <a:cs typeface="Trebuchet MS" panose="020B0603020202020204"/>
                <a:sym typeface="+mn-ea"/>
              </a:rPr>
              <a:t>Industrial-grade KVM signal long-line driver</a:t>
            </a:r>
            <a:endParaRPr sz="725" dirty="0">
              <a:latin typeface="Microsoft JhengHei UI" panose="020B0604030504040204" charset="-120"/>
              <a:ea typeface="Microsoft JhengHei UI" panose="020B0604030504040204" charset="-120"/>
              <a:cs typeface="Trebuchet MS" panose="020B0603020202020204"/>
            </a:endParaRPr>
          </a:p>
          <a:p>
            <a:pPr marL="34290" algn="r">
              <a:spcBef>
                <a:spcPts val="120"/>
              </a:spcBef>
            </a:pPr>
            <a:endParaRPr sz="725" dirty="0">
              <a:latin typeface="思源黑体 CN Normal" panose="020B0400000000000000" pitchFamily="34" charset="-122"/>
              <a:ea typeface="思源黑体 CN Normal" panose="020B0400000000000000" pitchFamily="34" charset="-122"/>
              <a:cs typeface="Trebuchet MS" panose="020B0603020202020204"/>
            </a:endParaRPr>
          </a:p>
        </p:txBody>
      </p:sp>
      <p:graphicFrame>
        <p:nvGraphicFramePr>
          <p:cNvPr id="14" name="表格 13"/>
          <p:cNvGraphicFramePr>
            <a:graphicFrameLocks noGrp="1"/>
          </p:cNvGraphicFramePr>
          <p:nvPr>
            <p:custDataLst>
              <p:tags r:id="rId1"/>
            </p:custDataLst>
          </p:nvPr>
        </p:nvGraphicFramePr>
        <p:xfrm>
          <a:off x="505460" y="2439035"/>
          <a:ext cx="5854065" cy="775335"/>
        </p:xfrm>
        <a:graphic>
          <a:graphicData uri="http://schemas.openxmlformats.org/drawingml/2006/table">
            <a:tbl>
              <a:tblPr firstRow="1" bandRow="1">
                <a:tableStyleId>{5940675A-B579-460E-94D1-54222C63F5DA}</a:tableStyleId>
              </a:tblPr>
              <a:tblGrid>
                <a:gridCol w="3256280"/>
                <a:gridCol w="2597785"/>
              </a:tblGrid>
              <a:tr h="235131">
                <a:tc gridSpan="2">
                  <a:txBody>
                    <a:bodyPr/>
                    <a:lstStyle/>
                    <a:p>
                      <a:r>
                        <a:rPr lang="en-US" altLang="zh-CN" sz="1000" b="1" dirty="0">
                          <a:solidFill>
                            <a:srgbClr val="002060"/>
                          </a:solidFill>
                          <a:latin typeface="Microsoft JhengHei UI" panose="020B0604030504040204" charset="-120"/>
                          <a:ea typeface="Microsoft JhengHei UI" panose="020B0604030504040204" charset="-120"/>
                          <a:sym typeface="+mn-ea"/>
                        </a:rPr>
                        <a:t>Product Features</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hMerge="1">
                  <a:tcPr/>
                </a:tc>
              </a:tr>
              <a:tr h="179806">
                <a:tc>
                  <a:txBody>
                    <a:bodyPr/>
                    <a:lstStyle/>
                    <a:p>
                      <a:pPr marL="171450" indent="-171450">
                        <a:buFont typeface="Arial" panose="020B0604020202020204" pitchFamily="34" charset="0"/>
                        <a:buChar char="•"/>
                      </a:pPr>
                      <a:r>
                        <a:rPr sz="600" dirty="0" smtClean="0">
                          <a:solidFill>
                            <a:schemeClr val="tx1"/>
                          </a:solidFill>
                          <a:latin typeface="Microsoft JhengHei UI" panose="020B0604030504040204" charset="-120"/>
                          <a:ea typeface="Microsoft JhengHei UI" panose="020B0604030504040204" charset="-120"/>
                        </a:rPr>
                        <a:t>HDMI video signal input, HDMI + VGA dual</a:t>
                      </a:r>
                      <a:r>
                        <a:rPr lang="en-US" sz="600" dirty="0" smtClean="0">
                          <a:solidFill>
                            <a:schemeClr val="tx1"/>
                          </a:solidFill>
                          <a:latin typeface="Microsoft JhengHei UI" panose="020B0604030504040204" charset="-120"/>
                          <a:ea typeface="Microsoft JhengHei UI" panose="020B0604030504040204" charset="-120"/>
                        </a:rPr>
                        <a:t> </a:t>
                      </a:r>
                      <a:r>
                        <a:rPr sz="600" dirty="0" smtClean="0">
                          <a:solidFill>
                            <a:schemeClr val="tx1"/>
                          </a:solidFill>
                          <a:latin typeface="Microsoft JhengHei UI" panose="020B0604030504040204" charset="-120"/>
                          <a:ea typeface="Microsoft JhengHei UI" panose="020B0604030504040204" charset="-120"/>
                        </a:rPr>
                        <a:t>port video output</a:t>
                      </a:r>
                      <a:endParaRPr sz="600" dirty="0" smtClean="0">
                        <a:solidFill>
                          <a:schemeClr val="tx1"/>
                        </a:solidFill>
                        <a:latin typeface="Microsoft JhengHei UI" panose="020B0604030504040204" charset="-120"/>
                        <a:ea typeface="Microsoft JhengHei UI" panose="020B0604030504040204" charset="-120"/>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sz="600" dirty="0" smtClean="0">
                          <a:solidFill>
                            <a:schemeClr val="tx1"/>
                          </a:solidFill>
                          <a:latin typeface="Microsoft JhengHei UI" panose="020B0604030504040204" charset="-120"/>
                          <a:ea typeface="Microsoft JhengHei UI" panose="020B0604030504040204" charset="-120"/>
                        </a:rPr>
                        <a:t>Customizable Hot Key function channel switch</a:t>
                      </a:r>
                      <a:endParaRPr sz="600" dirty="0" smtClean="0">
                        <a:solidFill>
                          <a:schemeClr val="tx1"/>
                        </a:solidFill>
                        <a:latin typeface="Microsoft JhengHei UI" panose="020B0604030504040204" charset="-120"/>
                        <a:ea typeface="Microsoft JhengHei UI" panose="020B0604030504040204" charset="-120"/>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180340">
                <a:tc>
                  <a:txBody>
                    <a:bodyPr/>
                    <a:lstStyle/>
                    <a:p>
                      <a:pPr marL="171450" indent="-171450">
                        <a:buFont typeface="Arial" panose="020B0604020202020204" pitchFamily="34" charset="0"/>
                        <a:buChar char="•"/>
                      </a:pPr>
                      <a:r>
                        <a:rPr lang="zh-CN" altLang="en-US" sz="600" dirty="0">
                          <a:solidFill>
                            <a:schemeClr val="tx1"/>
                          </a:solidFill>
                          <a:latin typeface="Microsoft JhengHei UI" panose="020B0604030504040204" charset="-120"/>
                          <a:ea typeface="Microsoft JhengHei UI" panose="020B0604030504040204" charset="-120"/>
                        </a:rPr>
                        <a:t>KVM Extender + KVM Switch 2-in-1 Design</a:t>
                      </a:r>
                      <a:endParaRPr lang="zh-CN" altLang="en-US" sz="600" dirty="0">
                        <a:solidFill>
                          <a:schemeClr val="tx1"/>
                        </a:solidFill>
                        <a:latin typeface="Microsoft JhengHei UI" panose="020B0604030504040204" charset="-120"/>
                        <a:ea typeface="Microsoft JhengHei UI" panose="020B0604030504040204" charset="-120"/>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zh-CN" altLang="en-US" sz="600" dirty="0">
                          <a:latin typeface="Microsoft JhengHei UI" panose="020B0604030504040204" charset="-120"/>
                          <a:ea typeface="Microsoft JhengHei UI" panose="020B0604030504040204" charset="-120"/>
                          <a:sym typeface="+mn-ea"/>
                        </a:rPr>
                        <a:t>Excellent EMC electromagnetic compatibility</a:t>
                      </a:r>
                      <a:r>
                        <a:rPr lang="en-US" altLang="zh-CN" sz="600" dirty="0">
                          <a:latin typeface="Microsoft JhengHei UI" panose="020B0604030504040204" charset="-120"/>
                          <a:ea typeface="Microsoft JhengHei UI" panose="020B0604030504040204" charset="-120"/>
                          <a:sym typeface="+mn-ea"/>
                        </a:rPr>
                        <a:t> performance</a:t>
                      </a:r>
                      <a:endParaRPr lang="zh-CN" altLang="en-US" sz="600" dirty="0">
                        <a:solidFill>
                          <a:schemeClr val="tx1"/>
                        </a:solidFill>
                        <a:latin typeface="思源黑体 CN Normal" panose="020B0400000000000000" pitchFamily="34" charset="-122"/>
                        <a:ea typeface="思源黑体 CN Normal" panose="020B0400000000000000" pitchFamily="34" charset="-122"/>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179806">
                <a:tc>
                  <a:txBody>
                    <a:bodyPr/>
                    <a:lstStyle/>
                    <a:p>
                      <a:pPr marL="171450" indent="-171450">
                        <a:buFont typeface="Arial" panose="020B0604020202020204" pitchFamily="34" charset="0"/>
                        <a:buChar char="•"/>
                      </a:pPr>
                      <a:r>
                        <a:rPr lang="zh-CN" altLang="en-US" sz="600" dirty="0">
                          <a:solidFill>
                            <a:schemeClr val="tx1"/>
                          </a:solidFill>
                          <a:latin typeface="Microsoft JhengHei UI" panose="020B0604030504040204" charset="-120"/>
                          <a:ea typeface="Microsoft JhengHei UI" panose="020B0604030504040204" charset="-120"/>
                        </a:rPr>
                        <a:t>Support parallel cascade and daisy-chain stacking signal channel switching</a:t>
                      </a:r>
                      <a:endParaRPr lang="zh-CN" altLang="en-US" sz="600" dirty="0">
                        <a:solidFill>
                          <a:schemeClr val="tx1"/>
                        </a:solidFill>
                        <a:latin typeface="Microsoft JhengHei UI" panose="020B0604030504040204" charset="-120"/>
                        <a:ea typeface="Microsoft JhengHei UI" panose="020B0604030504040204" charset="-120"/>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en-US" altLang="zh-CN" sz="600" dirty="0">
                          <a:latin typeface="Microsoft JhengHei UI" panose="020B0604030504040204" charset="-120"/>
                          <a:ea typeface="Microsoft JhengHei UI" panose="020B0604030504040204" charset="-120"/>
                          <a:sym typeface="+mn-ea"/>
                        </a:rPr>
                        <a:t>Meet the use in the high altitude environment of 5500m</a:t>
                      </a:r>
                      <a:endParaRPr lang="zh-CN" altLang="en-US" sz="600" dirty="0">
                        <a:solidFill>
                          <a:schemeClr val="tx1"/>
                        </a:solidFill>
                        <a:latin typeface="思源黑体 CN Normal" panose="020B0400000000000000" pitchFamily="34" charset="-122"/>
                        <a:ea typeface="思源黑体 CN Normal" panose="020B0400000000000000" pitchFamily="34" charset="-122"/>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5" name="表格 14"/>
          <p:cNvGraphicFramePr>
            <a:graphicFrameLocks noGrp="1"/>
          </p:cNvGraphicFramePr>
          <p:nvPr/>
        </p:nvGraphicFramePr>
        <p:xfrm>
          <a:off x="400050" y="3346450"/>
          <a:ext cx="6012180" cy="1518920"/>
        </p:xfrm>
        <a:graphic>
          <a:graphicData uri="http://schemas.openxmlformats.org/drawingml/2006/table">
            <a:tbl>
              <a:tblPr firstRow="1" bandRow="1">
                <a:tableStyleId>{5940675A-B579-460E-94D1-54222C63F5DA}</a:tableStyleId>
              </a:tblPr>
              <a:tblGrid>
                <a:gridCol w="6012180"/>
              </a:tblGrid>
              <a:tr h="1261110">
                <a:tc>
                  <a:txBody>
                    <a:bodyPr/>
                    <a:lstStyle/>
                    <a:p>
                      <a:r>
                        <a:rPr lang="en-US" altLang="zh-CN" sz="1000" b="1" dirty="0">
                          <a:solidFill>
                            <a:srgbClr val="002060"/>
                          </a:solidFill>
                          <a:latin typeface="Microsoft JhengHei UI" panose="020B0604030504040204" charset="-120"/>
                          <a:ea typeface="Microsoft JhengHei UI" panose="020B0604030504040204" charset="-120"/>
                        </a:rPr>
                        <a:t>Product Overview</a:t>
                      </a:r>
                      <a:endParaRPr lang="en-US" altLang="zh-CN" sz="1000" b="1" dirty="0">
                        <a:solidFill>
                          <a:srgbClr val="002060"/>
                        </a:solidFill>
                        <a:latin typeface="Microsoft JhengHei UI" panose="020B0604030504040204" charset="-120"/>
                        <a:ea typeface="Microsoft JhengHei UI" panose="020B0604030504040204" charset="-120"/>
                      </a:endParaRPr>
                    </a:p>
                    <a:p>
                      <a:endParaRPr lang="en-US" altLang="zh-CN" sz="600" b="0" dirty="0">
                        <a:solidFill>
                          <a:schemeClr val="tx1"/>
                        </a:solidFill>
                        <a:latin typeface="Microsoft JhengHei UI" panose="020B0604030504040204" charset="-120"/>
                        <a:ea typeface="Microsoft JhengHei UI" panose="020B0604030504040204" charset="-120"/>
                      </a:endParaRPr>
                    </a:p>
                    <a:p>
                      <a:pPr indent="0" eaLnBrk="1" fontAlgn="auto" latinLnBrk="0" hangingPunct="1">
                        <a:lnSpc>
                          <a:spcPts val="920"/>
                        </a:lnSpc>
                      </a:pPr>
                      <a:r>
                        <a:rPr lang="en-US" altLang="zh-CN" sz="600" b="0" dirty="0">
                          <a:solidFill>
                            <a:schemeClr val="tx1"/>
                          </a:solidFill>
                          <a:latin typeface="Microsoft JhengHei UI" panose="020B0604030504040204" charset="-120"/>
                          <a:ea typeface="Microsoft JhengHei UI" panose="020B0604030504040204" charset="-120"/>
                        </a:rPr>
                        <a:t>KVM1000D is a KVM signal long-line driver developed for industrial automation, rail transit industry and aviation power dispatching industry. The device adopts the integrated design of extender and switcher, which can manage multiple target computers under the condition of limited number of monitos. </a:t>
                      </a:r>
                      <a:r>
                        <a:rPr sz="600" b="0" dirty="0" smtClean="0">
                          <a:solidFill>
                            <a:schemeClr val="tx1"/>
                          </a:solidFill>
                          <a:latin typeface="Microsoft JhengHei UI" panose="020B0604030504040204" charset="-120"/>
                          <a:ea typeface="Microsoft JhengHei UI" panose="020B0604030504040204" charset="-120"/>
                          <a:sym typeface="+mn-ea"/>
                        </a:rPr>
                        <a:t> Its core uses high-speed FPGA chip for signal acquisition and coding, and then uses single-mode &amp; multi-mode optical fiber as the carrier to transmit high-definition audio and video and control signals (including</a:t>
                      </a:r>
                      <a:r>
                        <a:rPr lang="en-US" sz="600" b="0" dirty="0" smtClean="0">
                          <a:solidFill>
                            <a:schemeClr val="tx1"/>
                          </a:solidFill>
                          <a:latin typeface="Microsoft JhengHei UI" panose="020B0604030504040204" charset="-120"/>
                          <a:ea typeface="Microsoft JhengHei UI" panose="020B0604030504040204" charset="-120"/>
                          <a:sym typeface="+mn-ea"/>
                        </a:rPr>
                        <a:t> USB-HID device, 3.5mm stereo audio and HDMI video signals </a:t>
                      </a:r>
                      <a:r>
                        <a:rPr sz="600" b="0" dirty="0" smtClean="0">
                          <a:solidFill>
                            <a:schemeClr val="tx1"/>
                          </a:solidFill>
                          <a:latin typeface="Microsoft JhengHei UI" panose="020B0604030504040204" charset="-120"/>
                          <a:ea typeface="Microsoft JhengHei UI" panose="020B0604030504040204" charset="-120"/>
                          <a:sym typeface="+mn-ea"/>
                        </a:rPr>
                        <a:t>) can realize remote transmission and control within the range of 100m ~ 80KM according to optical modules with different communication distances. </a:t>
                      </a:r>
                      <a:r>
                        <a:rPr sz="600" dirty="0" smtClean="0">
                          <a:latin typeface="Microsoft JhengHei UI" panose="020B0604030504040204" charset="-120"/>
                          <a:ea typeface="Microsoft JhengHei UI" panose="020B0604030504040204" charset="-120"/>
                          <a:sym typeface="+mn-ea"/>
                        </a:rPr>
                        <a:t>The minimum working unit of KVM1000</a:t>
                      </a:r>
                      <a:r>
                        <a:rPr lang="en-US" sz="600" dirty="0" smtClean="0">
                          <a:latin typeface="Microsoft JhengHei UI" panose="020B0604030504040204" charset="-120"/>
                          <a:ea typeface="Microsoft JhengHei UI" panose="020B0604030504040204" charset="-120"/>
                          <a:sym typeface="+mn-ea"/>
                        </a:rPr>
                        <a:t>D</a:t>
                      </a:r>
                      <a:r>
                        <a:rPr sz="600" dirty="0" smtClean="0">
                          <a:latin typeface="Microsoft JhengHei UI" panose="020B0604030504040204" charset="-120"/>
                          <a:ea typeface="Microsoft JhengHei UI" panose="020B0604030504040204" charset="-120"/>
                          <a:sym typeface="+mn-ea"/>
                        </a:rPr>
                        <a:t> is composed of transmitter (TX) and receiver (RX). The transmitter adopts modular design and can be installed in the 19-inch standard cabinet together with the controlled target computer, which is convenient for the construction and maintenance of the machine room. The receiver is designed with a compact structure for easy installation on the remote console or in a compact space.</a:t>
                      </a:r>
                      <a:endParaRPr lang="en-US" altLang="zh-CN" sz="600" b="0" dirty="0" smtClean="0">
                        <a:solidFill>
                          <a:schemeClr val="tx1"/>
                        </a:solidFill>
                        <a:latin typeface="Microsoft JhengHei UI" panose="020B0604030504040204" charset="-120"/>
                        <a:ea typeface="Microsoft JhengHei UI" panose="020B0604030504040204" charset="-120"/>
                        <a:sym typeface="+mn-ea"/>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r h="257810">
                <a:tc>
                  <a:txBody>
                    <a:bodyPr/>
                    <a:lstStyle/>
                    <a:p>
                      <a:pPr marL="0" marR="0" indent="0" algn="l" defTabSz="685800" rtl="0" eaLnBrk="1" fontAlgn="auto" latinLnBrk="0" hangingPunct="1">
                        <a:lnSpc>
                          <a:spcPct val="150000"/>
                        </a:lnSpc>
                        <a:spcBef>
                          <a:spcPts val="0"/>
                        </a:spcBef>
                        <a:spcAft>
                          <a:spcPts val="0"/>
                        </a:spcAft>
                        <a:buClrTx/>
                        <a:buSzTx/>
                        <a:buFontTx/>
                        <a:buNone/>
                        <a:defRPr/>
                      </a:pPr>
                      <a:endParaRPr lang="zh-CN" altLang="en-US" sz="600" b="0" dirty="0" smtClean="0">
                        <a:solidFill>
                          <a:schemeClr val="tx1"/>
                        </a:solidFill>
                      </a:endParaRPr>
                    </a:p>
                  </a:txBody>
                  <a:tcPr marL="82988" marR="82988" marT="41494" marB="41494">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0" name="object 3"/>
          <p:cNvSpPr/>
          <p:nvPr/>
        </p:nvSpPr>
        <p:spPr>
          <a:xfrm>
            <a:off x="449474" y="9519137"/>
            <a:ext cx="5943600" cy="130091"/>
          </a:xfrm>
          <a:custGeom>
            <a:avLst/>
            <a:gdLst/>
            <a:ahLst/>
            <a:cxnLst/>
            <a:rect l="l" t="t" r="r" b="b"/>
            <a:pathLst>
              <a:path w="5956300" h="133350">
                <a:moveTo>
                  <a:pt x="5955944" y="0"/>
                </a:moveTo>
                <a:lnTo>
                  <a:pt x="0" y="0"/>
                </a:lnTo>
                <a:lnTo>
                  <a:pt x="0" y="132842"/>
                </a:lnTo>
                <a:lnTo>
                  <a:pt x="5955944" y="132842"/>
                </a:lnTo>
                <a:lnTo>
                  <a:pt x="5955944" y="0"/>
                </a:lnTo>
                <a:close/>
              </a:path>
            </a:pathLst>
          </a:custGeom>
          <a:solidFill>
            <a:srgbClr val="002060"/>
          </a:solidFill>
        </p:spPr>
        <p:txBody>
          <a:bodyPr wrap="square" lIns="0" tIns="0" rIns="0" bIns="0" rtlCol="0"/>
          <a:lstStyle/>
          <a:p>
            <a:endParaRPr sz="1500">
              <a:solidFill>
                <a:srgbClr val="002060"/>
              </a:solidFill>
              <a:latin typeface="思源黑体 CN Normal" panose="020B0400000000000000" pitchFamily="34" charset="-122"/>
              <a:ea typeface="思源黑体 CN Normal" panose="020B0400000000000000" pitchFamily="34" charset="-122"/>
            </a:endParaRPr>
          </a:p>
        </p:txBody>
      </p:sp>
      <p:sp>
        <p:nvSpPr>
          <p:cNvPr id="29" name="矩形 28"/>
          <p:cNvSpPr/>
          <p:nvPr/>
        </p:nvSpPr>
        <p:spPr>
          <a:xfrm>
            <a:off x="1823720" y="8572500"/>
            <a:ext cx="613639" cy="128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b="1" dirty="0" smtClean="0">
                <a:solidFill>
                  <a:srgbClr val="002060"/>
                </a:solidFill>
                <a:latin typeface="Microsoft JhengHei UI" panose="020B0604030504040204" charset="-120"/>
                <a:ea typeface="Microsoft JhengHei UI" panose="020B0604030504040204" charset="-120"/>
              </a:rPr>
              <a:t>KVM1000D-TX</a:t>
            </a:r>
            <a:endParaRPr lang="zh-CN" altLang="en-US" sz="455" b="1" dirty="0">
              <a:solidFill>
                <a:srgbClr val="002060"/>
              </a:solidFill>
              <a:latin typeface="Microsoft JhengHei UI" panose="020B0604030504040204" charset="-120"/>
              <a:ea typeface="Microsoft JhengHei UI" panose="020B0604030504040204" charset="-120"/>
            </a:endParaRPr>
          </a:p>
        </p:txBody>
      </p:sp>
      <p:sp>
        <p:nvSpPr>
          <p:cNvPr id="30" name="矩形 29"/>
          <p:cNvSpPr/>
          <p:nvPr/>
        </p:nvSpPr>
        <p:spPr>
          <a:xfrm>
            <a:off x="3580130" y="8583930"/>
            <a:ext cx="607793" cy="1295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b="1" dirty="0" smtClean="0">
                <a:solidFill>
                  <a:srgbClr val="002060"/>
                </a:solidFill>
                <a:latin typeface="Microsoft JhengHei UI" panose="020B0604030504040204" charset="-120"/>
                <a:ea typeface="Microsoft JhengHei UI" panose="020B0604030504040204" charset="-120"/>
              </a:rPr>
              <a:t>KVM1000D-RX</a:t>
            </a:r>
            <a:endParaRPr lang="zh-CN" altLang="en-US" sz="455" b="1" dirty="0">
              <a:solidFill>
                <a:srgbClr val="002060"/>
              </a:solidFill>
              <a:latin typeface="Microsoft JhengHei UI" panose="020B0604030504040204" charset="-120"/>
              <a:ea typeface="Microsoft JhengHei UI" panose="020B0604030504040204" charset="-120"/>
            </a:endParaRPr>
          </a:p>
        </p:txBody>
      </p:sp>
      <p:sp>
        <p:nvSpPr>
          <p:cNvPr id="37" name="矩形 36"/>
          <p:cNvSpPr/>
          <p:nvPr/>
        </p:nvSpPr>
        <p:spPr>
          <a:xfrm>
            <a:off x="2653030" y="8648700"/>
            <a:ext cx="789940" cy="232410"/>
          </a:xfrm>
          <a:prstGeom prst="rect">
            <a:avLst/>
          </a:prstGeom>
        </p:spPr>
        <p:txBody>
          <a:bodyPr wrap="square">
            <a:spAutoFit/>
          </a:bodyPr>
          <a:lstStyle/>
          <a:p>
            <a:r>
              <a:rPr lang="en-US" altLang="zh-CN" sz="455" b="1" dirty="0">
                <a:solidFill>
                  <a:schemeClr val="accent6">
                    <a:lumMod val="75000"/>
                  </a:schemeClr>
                </a:solidFill>
                <a:latin typeface="Microsoft JhengHei UI" panose="020B0604030504040204" charset="-120"/>
                <a:ea typeface="Microsoft JhengHei UI" panose="020B0604030504040204" charset="-120"/>
                <a:sym typeface="+mn-ea"/>
              </a:rPr>
              <a:t>20km optical fiber</a:t>
            </a:r>
            <a:endParaRPr lang="en-US" altLang="zh-CN" sz="455" b="1" dirty="0">
              <a:solidFill>
                <a:schemeClr val="accent6">
                  <a:lumMod val="75000"/>
                </a:schemeClr>
              </a:solidFill>
              <a:latin typeface="Microsoft JhengHei UI" panose="020B0604030504040204" charset="-120"/>
              <a:ea typeface="Microsoft JhengHei UI" panose="020B0604030504040204" charset="-120"/>
            </a:endParaRPr>
          </a:p>
          <a:p>
            <a:endParaRPr lang="zh-CN" altLang="en-US" sz="455" b="1" dirty="0">
              <a:solidFill>
                <a:schemeClr val="accent6">
                  <a:lumMod val="75000"/>
                </a:schemeClr>
              </a:solidFill>
              <a:latin typeface="思源黑体 CN Normal" panose="020B0400000000000000" pitchFamily="34" charset="-122"/>
              <a:ea typeface="思源黑体 CN Normal" panose="020B0400000000000000" pitchFamily="34" charset="-122"/>
            </a:endParaRPr>
          </a:p>
        </p:txBody>
      </p:sp>
      <p:sp>
        <p:nvSpPr>
          <p:cNvPr id="38" name="矩形 37"/>
          <p:cNvSpPr/>
          <p:nvPr/>
        </p:nvSpPr>
        <p:spPr>
          <a:xfrm>
            <a:off x="558800" y="9372600"/>
            <a:ext cx="1066800" cy="264795"/>
          </a:xfrm>
          <a:prstGeom prst="rect">
            <a:avLst/>
          </a:prstGeom>
          <a:no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zh-CN" sz="725" dirty="0">
                <a:solidFill>
                  <a:schemeClr val="tx1"/>
                </a:solidFill>
                <a:latin typeface="Microsoft JhengHei UI" panose="020B0604030504040204" charset="-120"/>
                <a:ea typeface="Microsoft JhengHei UI" panose="020B0604030504040204" charset="-120"/>
                <a:sym typeface="+mn-ea"/>
              </a:rPr>
              <a:t>Equipment Room</a:t>
            </a:r>
            <a:endParaRPr lang="en-US" altLang="zh-CN" sz="725" dirty="0">
              <a:solidFill>
                <a:schemeClr val="tx1"/>
              </a:solidFill>
              <a:latin typeface="Microsoft JhengHei UI" panose="020B0604030504040204" charset="-120"/>
              <a:ea typeface="Microsoft JhengHei UI" panose="020B0604030504040204" charset="-120"/>
            </a:endParaRPr>
          </a:p>
          <a:p>
            <a:pPr algn="ctr"/>
            <a:endParaRPr lang="zh-CN" altLang="en-US" sz="725" dirty="0">
              <a:solidFill>
                <a:srgbClr val="002060"/>
              </a:solidFill>
              <a:latin typeface="思源黑体 CN Normal" panose="020B0400000000000000" pitchFamily="34" charset="-122"/>
              <a:ea typeface="思源黑体 CN Normal" panose="020B0400000000000000" pitchFamily="34" charset="-122"/>
            </a:endParaRPr>
          </a:p>
        </p:txBody>
      </p:sp>
      <p:sp>
        <p:nvSpPr>
          <p:cNvPr id="40" name="矩形 39"/>
          <p:cNvSpPr/>
          <p:nvPr/>
        </p:nvSpPr>
        <p:spPr>
          <a:xfrm>
            <a:off x="4724400" y="9296400"/>
            <a:ext cx="1544320" cy="159385"/>
          </a:xfrm>
          <a:prstGeom prst="rect">
            <a:avLst/>
          </a:prstGeom>
          <a:no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zh-CN" sz="725" dirty="0">
                <a:solidFill>
                  <a:schemeClr val="tx1"/>
                </a:solidFill>
                <a:latin typeface="Microsoft JhengHei UI" panose="020B0604030504040204" charset="-120"/>
                <a:ea typeface="Microsoft JhengHei UI" panose="020B0604030504040204" charset="-120"/>
                <a:sym typeface="+mn-ea"/>
              </a:rPr>
              <a:t>Control Center</a:t>
            </a:r>
            <a:endParaRPr lang="en-US" altLang="zh-CN" sz="725" dirty="0">
              <a:solidFill>
                <a:schemeClr val="tx1"/>
              </a:solidFill>
              <a:latin typeface="Microsoft JhengHei UI" panose="020B0604030504040204" charset="-120"/>
              <a:ea typeface="Microsoft JhengHei UI" panose="020B0604030504040204" charset="-120"/>
            </a:endParaRPr>
          </a:p>
          <a:p>
            <a:pPr algn="ctr"/>
            <a:endParaRPr lang="zh-CN" altLang="en-US" sz="725" dirty="0">
              <a:solidFill>
                <a:srgbClr val="002060"/>
              </a:solidFill>
              <a:latin typeface="思源黑体 CN Normal" panose="020B0400000000000000" pitchFamily="34" charset="-122"/>
              <a:ea typeface="思源黑体 CN Normal" panose="020B0400000000000000" pitchFamily="34" charset="-122"/>
            </a:endParaRPr>
          </a:p>
        </p:txBody>
      </p:sp>
      <p:sp>
        <p:nvSpPr>
          <p:cNvPr id="74" name="object 28"/>
          <p:cNvSpPr/>
          <p:nvPr/>
        </p:nvSpPr>
        <p:spPr>
          <a:xfrm>
            <a:off x="1827530" y="8724900"/>
            <a:ext cx="2362200" cy="152400"/>
          </a:xfrm>
          <a:custGeom>
            <a:avLst/>
            <a:gdLst/>
            <a:ahLst/>
            <a:cxnLst/>
            <a:rect l="l" t="t" r="r" b="b"/>
            <a:pathLst>
              <a:path w="2370454" h="137794">
                <a:moveTo>
                  <a:pt x="610704" y="19697"/>
                </a:moveTo>
                <a:lnTo>
                  <a:pt x="609142" y="12052"/>
                </a:lnTo>
                <a:lnTo>
                  <a:pt x="604913" y="5791"/>
                </a:lnTo>
                <a:lnTo>
                  <a:pt x="598639" y="1549"/>
                </a:lnTo>
                <a:lnTo>
                  <a:pt x="590994" y="0"/>
                </a:lnTo>
                <a:lnTo>
                  <a:pt x="424535" y="0"/>
                </a:lnTo>
                <a:lnTo>
                  <a:pt x="424535" y="51523"/>
                </a:lnTo>
                <a:lnTo>
                  <a:pt x="424535" y="67805"/>
                </a:lnTo>
                <a:lnTo>
                  <a:pt x="424535" y="78422"/>
                </a:lnTo>
                <a:lnTo>
                  <a:pt x="424535" y="94703"/>
                </a:lnTo>
                <a:lnTo>
                  <a:pt x="423405" y="95846"/>
                </a:lnTo>
                <a:lnTo>
                  <a:pt x="355981" y="95846"/>
                </a:lnTo>
                <a:lnTo>
                  <a:pt x="354838" y="94703"/>
                </a:lnTo>
                <a:lnTo>
                  <a:pt x="354838" y="78422"/>
                </a:lnTo>
                <a:lnTo>
                  <a:pt x="355981" y="77292"/>
                </a:lnTo>
                <a:lnTo>
                  <a:pt x="423405" y="77292"/>
                </a:lnTo>
                <a:lnTo>
                  <a:pt x="424535" y="78422"/>
                </a:lnTo>
                <a:lnTo>
                  <a:pt x="424535" y="67805"/>
                </a:lnTo>
                <a:lnTo>
                  <a:pt x="423405" y="68948"/>
                </a:lnTo>
                <a:lnTo>
                  <a:pt x="355981" y="68948"/>
                </a:lnTo>
                <a:lnTo>
                  <a:pt x="354838" y="67805"/>
                </a:lnTo>
                <a:lnTo>
                  <a:pt x="354838" y="51523"/>
                </a:lnTo>
                <a:lnTo>
                  <a:pt x="355981" y="50393"/>
                </a:lnTo>
                <a:lnTo>
                  <a:pt x="423405" y="50393"/>
                </a:lnTo>
                <a:lnTo>
                  <a:pt x="424535" y="51523"/>
                </a:lnTo>
                <a:lnTo>
                  <a:pt x="424535" y="0"/>
                </a:lnTo>
                <a:lnTo>
                  <a:pt x="255397" y="0"/>
                </a:lnTo>
                <a:lnTo>
                  <a:pt x="255397" y="78422"/>
                </a:lnTo>
                <a:lnTo>
                  <a:pt x="255397" y="94703"/>
                </a:lnTo>
                <a:lnTo>
                  <a:pt x="254266" y="95846"/>
                </a:lnTo>
                <a:lnTo>
                  <a:pt x="186829" y="95846"/>
                </a:lnTo>
                <a:lnTo>
                  <a:pt x="185699" y="94703"/>
                </a:lnTo>
                <a:lnTo>
                  <a:pt x="185699" y="78422"/>
                </a:lnTo>
                <a:lnTo>
                  <a:pt x="186829" y="77292"/>
                </a:lnTo>
                <a:lnTo>
                  <a:pt x="254266" y="77292"/>
                </a:lnTo>
                <a:lnTo>
                  <a:pt x="255397" y="78422"/>
                </a:lnTo>
                <a:lnTo>
                  <a:pt x="255397" y="0"/>
                </a:lnTo>
                <a:lnTo>
                  <a:pt x="19710" y="0"/>
                </a:lnTo>
                <a:lnTo>
                  <a:pt x="12052" y="1549"/>
                </a:lnTo>
                <a:lnTo>
                  <a:pt x="5778" y="5791"/>
                </a:lnTo>
                <a:lnTo>
                  <a:pt x="1549" y="12052"/>
                </a:lnTo>
                <a:lnTo>
                  <a:pt x="0" y="19697"/>
                </a:lnTo>
                <a:lnTo>
                  <a:pt x="0" y="117602"/>
                </a:lnTo>
                <a:lnTo>
                  <a:pt x="1549" y="125260"/>
                </a:lnTo>
                <a:lnTo>
                  <a:pt x="5778" y="131521"/>
                </a:lnTo>
                <a:lnTo>
                  <a:pt x="12052" y="135750"/>
                </a:lnTo>
                <a:lnTo>
                  <a:pt x="19710" y="137312"/>
                </a:lnTo>
                <a:lnTo>
                  <a:pt x="81305" y="137312"/>
                </a:lnTo>
                <a:lnTo>
                  <a:pt x="81305" y="124409"/>
                </a:lnTo>
                <a:lnTo>
                  <a:pt x="529412" y="124409"/>
                </a:lnTo>
                <a:lnTo>
                  <a:pt x="529412" y="137312"/>
                </a:lnTo>
                <a:lnTo>
                  <a:pt x="590994" y="137312"/>
                </a:lnTo>
                <a:lnTo>
                  <a:pt x="610704" y="117602"/>
                </a:lnTo>
                <a:lnTo>
                  <a:pt x="610704" y="95846"/>
                </a:lnTo>
                <a:lnTo>
                  <a:pt x="610704" y="77292"/>
                </a:lnTo>
                <a:lnTo>
                  <a:pt x="610704" y="68948"/>
                </a:lnTo>
                <a:lnTo>
                  <a:pt x="610704" y="50393"/>
                </a:lnTo>
                <a:lnTo>
                  <a:pt x="610704" y="19697"/>
                </a:lnTo>
                <a:close/>
              </a:path>
              <a:path w="2370454" h="137794">
                <a:moveTo>
                  <a:pt x="2369909" y="19697"/>
                </a:moveTo>
                <a:lnTo>
                  <a:pt x="2368346" y="12052"/>
                </a:lnTo>
                <a:lnTo>
                  <a:pt x="2364117" y="5791"/>
                </a:lnTo>
                <a:lnTo>
                  <a:pt x="2357844" y="1549"/>
                </a:lnTo>
                <a:lnTo>
                  <a:pt x="2350198" y="0"/>
                </a:lnTo>
                <a:lnTo>
                  <a:pt x="2183739" y="0"/>
                </a:lnTo>
                <a:lnTo>
                  <a:pt x="2183739" y="51523"/>
                </a:lnTo>
                <a:lnTo>
                  <a:pt x="2183739" y="67805"/>
                </a:lnTo>
                <a:lnTo>
                  <a:pt x="2183739" y="78422"/>
                </a:lnTo>
                <a:lnTo>
                  <a:pt x="2183739" y="94703"/>
                </a:lnTo>
                <a:lnTo>
                  <a:pt x="2182596" y="95846"/>
                </a:lnTo>
                <a:lnTo>
                  <a:pt x="2115172" y="95846"/>
                </a:lnTo>
                <a:lnTo>
                  <a:pt x="2114042" y="94703"/>
                </a:lnTo>
                <a:lnTo>
                  <a:pt x="2114042" y="78422"/>
                </a:lnTo>
                <a:lnTo>
                  <a:pt x="2115172" y="77292"/>
                </a:lnTo>
                <a:lnTo>
                  <a:pt x="2182596" y="77292"/>
                </a:lnTo>
                <a:lnTo>
                  <a:pt x="2183739" y="78422"/>
                </a:lnTo>
                <a:lnTo>
                  <a:pt x="2183739" y="67805"/>
                </a:lnTo>
                <a:lnTo>
                  <a:pt x="2182596" y="68948"/>
                </a:lnTo>
                <a:lnTo>
                  <a:pt x="2115172" y="68948"/>
                </a:lnTo>
                <a:lnTo>
                  <a:pt x="2114042" y="67805"/>
                </a:lnTo>
                <a:lnTo>
                  <a:pt x="2114042" y="51523"/>
                </a:lnTo>
                <a:lnTo>
                  <a:pt x="2115172" y="50393"/>
                </a:lnTo>
                <a:lnTo>
                  <a:pt x="2182596" y="50393"/>
                </a:lnTo>
                <a:lnTo>
                  <a:pt x="2183739" y="51523"/>
                </a:lnTo>
                <a:lnTo>
                  <a:pt x="2183739" y="0"/>
                </a:lnTo>
                <a:lnTo>
                  <a:pt x="2099170" y="0"/>
                </a:lnTo>
                <a:lnTo>
                  <a:pt x="2099170" y="51523"/>
                </a:lnTo>
                <a:lnTo>
                  <a:pt x="2099170" y="67805"/>
                </a:lnTo>
                <a:lnTo>
                  <a:pt x="2099170" y="78422"/>
                </a:lnTo>
                <a:lnTo>
                  <a:pt x="2099170" y="94703"/>
                </a:lnTo>
                <a:lnTo>
                  <a:pt x="2098027" y="95846"/>
                </a:lnTo>
                <a:lnTo>
                  <a:pt x="2030603" y="95846"/>
                </a:lnTo>
                <a:lnTo>
                  <a:pt x="2029472" y="94703"/>
                </a:lnTo>
                <a:lnTo>
                  <a:pt x="2029472" y="78422"/>
                </a:lnTo>
                <a:lnTo>
                  <a:pt x="2030603" y="77292"/>
                </a:lnTo>
                <a:lnTo>
                  <a:pt x="2098027" y="77292"/>
                </a:lnTo>
                <a:lnTo>
                  <a:pt x="2099170" y="78422"/>
                </a:lnTo>
                <a:lnTo>
                  <a:pt x="2099170" y="67805"/>
                </a:lnTo>
                <a:lnTo>
                  <a:pt x="2098027" y="68948"/>
                </a:lnTo>
                <a:lnTo>
                  <a:pt x="2030603" y="68948"/>
                </a:lnTo>
                <a:lnTo>
                  <a:pt x="2029472" y="67805"/>
                </a:lnTo>
                <a:lnTo>
                  <a:pt x="2029472" y="51523"/>
                </a:lnTo>
                <a:lnTo>
                  <a:pt x="2030603" y="50393"/>
                </a:lnTo>
                <a:lnTo>
                  <a:pt x="2098027" y="50393"/>
                </a:lnTo>
                <a:lnTo>
                  <a:pt x="2099170" y="51523"/>
                </a:lnTo>
                <a:lnTo>
                  <a:pt x="2099170" y="0"/>
                </a:lnTo>
                <a:lnTo>
                  <a:pt x="2014601" y="0"/>
                </a:lnTo>
                <a:lnTo>
                  <a:pt x="2014601" y="51523"/>
                </a:lnTo>
                <a:lnTo>
                  <a:pt x="2014601" y="67805"/>
                </a:lnTo>
                <a:lnTo>
                  <a:pt x="2014601" y="78422"/>
                </a:lnTo>
                <a:lnTo>
                  <a:pt x="2014601" y="94703"/>
                </a:lnTo>
                <a:lnTo>
                  <a:pt x="2013458" y="95846"/>
                </a:lnTo>
                <a:lnTo>
                  <a:pt x="1946033" y="95846"/>
                </a:lnTo>
                <a:lnTo>
                  <a:pt x="1944903" y="94703"/>
                </a:lnTo>
                <a:lnTo>
                  <a:pt x="1944903" y="78422"/>
                </a:lnTo>
                <a:lnTo>
                  <a:pt x="1946033" y="77292"/>
                </a:lnTo>
                <a:lnTo>
                  <a:pt x="2013458" y="77292"/>
                </a:lnTo>
                <a:lnTo>
                  <a:pt x="2014601" y="78422"/>
                </a:lnTo>
                <a:lnTo>
                  <a:pt x="2014601" y="67805"/>
                </a:lnTo>
                <a:lnTo>
                  <a:pt x="2013458" y="68948"/>
                </a:lnTo>
                <a:lnTo>
                  <a:pt x="1946033" y="68948"/>
                </a:lnTo>
                <a:lnTo>
                  <a:pt x="1944903" y="67805"/>
                </a:lnTo>
                <a:lnTo>
                  <a:pt x="1944903" y="51523"/>
                </a:lnTo>
                <a:lnTo>
                  <a:pt x="1946033" y="50393"/>
                </a:lnTo>
                <a:lnTo>
                  <a:pt x="2013458" y="50393"/>
                </a:lnTo>
                <a:lnTo>
                  <a:pt x="2014601" y="51523"/>
                </a:lnTo>
                <a:lnTo>
                  <a:pt x="2014601" y="0"/>
                </a:lnTo>
                <a:lnTo>
                  <a:pt x="1778901" y="0"/>
                </a:lnTo>
                <a:lnTo>
                  <a:pt x="1771243" y="1549"/>
                </a:lnTo>
                <a:lnTo>
                  <a:pt x="1764982" y="5791"/>
                </a:lnTo>
                <a:lnTo>
                  <a:pt x="1760740" y="12052"/>
                </a:lnTo>
                <a:lnTo>
                  <a:pt x="1759191" y="19697"/>
                </a:lnTo>
                <a:lnTo>
                  <a:pt x="1759191" y="117602"/>
                </a:lnTo>
                <a:lnTo>
                  <a:pt x="1760740" y="125260"/>
                </a:lnTo>
                <a:lnTo>
                  <a:pt x="1764982" y="131521"/>
                </a:lnTo>
                <a:lnTo>
                  <a:pt x="1771243" y="135750"/>
                </a:lnTo>
                <a:lnTo>
                  <a:pt x="1778901" y="137312"/>
                </a:lnTo>
                <a:lnTo>
                  <a:pt x="1840496" y="137312"/>
                </a:lnTo>
                <a:lnTo>
                  <a:pt x="1840496" y="124409"/>
                </a:lnTo>
                <a:lnTo>
                  <a:pt x="2288603" y="124409"/>
                </a:lnTo>
                <a:lnTo>
                  <a:pt x="2288603" y="137312"/>
                </a:lnTo>
                <a:lnTo>
                  <a:pt x="2350198" y="137312"/>
                </a:lnTo>
                <a:lnTo>
                  <a:pt x="2369909" y="117602"/>
                </a:lnTo>
                <a:lnTo>
                  <a:pt x="2369909" y="95846"/>
                </a:lnTo>
                <a:lnTo>
                  <a:pt x="2369909" y="77292"/>
                </a:lnTo>
                <a:lnTo>
                  <a:pt x="2369909" y="68948"/>
                </a:lnTo>
                <a:lnTo>
                  <a:pt x="2369909" y="50393"/>
                </a:lnTo>
                <a:lnTo>
                  <a:pt x="2369909" y="19697"/>
                </a:lnTo>
                <a:close/>
              </a:path>
            </a:pathLst>
          </a:custGeom>
          <a:solidFill>
            <a:srgbClr val="002060"/>
          </a:solidFill>
        </p:spPr>
        <p:txBody>
          <a:bodyPr wrap="square" lIns="0" tIns="0" rIns="0" bIns="0" rtlCol="0"/>
          <a:lstStyle/>
          <a:p>
            <a:endParaRPr sz="1500">
              <a:latin typeface="思源黑体 CN Normal" panose="020B0400000000000000" pitchFamily="34" charset="-122"/>
              <a:ea typeface="思源黑体 CN Normal" panose="020B0400000000000000" pitchFamily="34" charset="-122"/>
            </a:endParaRPr>
          </a:p>
        </p:txBody>
      </p:sp>
      <p:sp>
        <p:nvSpPr>
          <p:cNvPr id="79" name="矩形 78"/>
          <p:cNvSpPr/>
          <p:nvPr/>
        </p:nvSpPr>
        <p:spPr>
          <a:xfrm>
            <a:off x="1065530" y="8191501"/>
            <a:ext cx="457200" cy="76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HDMI A1</a:t>
            </a:r>
            <a:endParaRPr lang="en-US" altLang="zh-CN" sz="455" dirty="0" smtClean="0">
              <a:solidFill>
                <a:srgbClr val="002060"/>
              </a:solidFill>
              <a:latin typeface="Microsoft JhengHei UI" panose="020B0604030504040204" charset="-120"/>
              <a:ea typeface="Microsoft JhengHei UI" panose="020B0604030504040204" charset="-120"/>
            </a:endParaRPr>
          </a:p>
        </p:txBody>
      </p:sp>
      <p:grpSp>
        <p:nvGrpSpPr>
          <p:cNvPr id="84" name="object 35"/>
          <p:cNvGrpSpPr/>
          <p:nvPr/>
        </p:nvGrpSpPr>
        <p:grpSpPr>
          <a:xfrm flipH="1">
            <a:off x="4189730" y="8559804"/>
            <a:ext cx="609600" cy="482591"/>
            <a:chOff x="1632720" y="2684580"/>
            <a:chExt cx="542925" cy="503555"/>
          </a:xfrm>
          <a:noFill/>
        </p:grpSpPr>
        <p:sp>
          <p:nvSpPr>
            <p:cNvPr id="85" name="object 36"/>
            <p:cNvSpPr/>
            <p:nvPr/>
          </p:nvSpPr>
          <p:spPr>
            <a:xfrm>
              <a:off x="1656659" y="2709781"/>
              <a:ext cx="339090" cy="452755"/>
            </a:xfrm>
            <a:custGeom>
              <a:avLst/>
              <a:gdLst/>
              <a:ahLst/>
              <a:cxnLst/>
              <a:rect l="l" t="t" r="r" b="b"/>
              <a:pathLst>
                <a:path w="339089" h="452755">
                  <a:moveTo>
                    <a:pt x="0" y="0"/>
                  </a:moveTo>
                  <a:lnTo>
                    <a:pt x="339090" y="0"/>
                  </a:lnTo>
                  <a:lnTo>
                    <a:pt x="339090" y="452755"/>
                  </a:lnTo>
                  <a:lnTo>
                    <a:pt x="0" y="452755"/>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86" name="object 37"/>
            <p:cNvSpPr/>
            <p:nvPr/>
          </p:nvSpPr>
          <p:spPr>
            <a:xfrm>
              <a:off x="1632712" y="2684589"/>
              <a:ext cx="50800" cy="503555"/>
            </a:xfrm>
            <a:custGeom>
              <a:avLst/>
              <a:gdLst/>
              <a:ahLst/>
              <a:cxnLst/>
              <a:rect l="l" t="t" r="r" b="b"/>
              <a:pathLst>
                <a:path w="50800" h="503555">
                  <a:moveTo>
                    <a:pt x="50406" y="477951"/>
                  </a:moveTo>
                  <a:lnTo>
                    <a:pt x="48425" y="468147"/>
                  </a:lnTo>
                  <a:lnTo>
                    <a:pt x="43027" y="460133"/>
                  </a:lnTo>
                  <a:lnTo>
                    <a:pt x="35013" y="454723"/>
                  </a:lnTo>
                  <a:lnTo>
                    <a:pt x="25196" y="452742"/>
                  </a:lnTo>
                  <a:lnTo>
                    <a:pt x="15392" y="454723"/>
                  </a:lnTo>
                  <a:lnTo>
                    <a:pt x="7378" y="460133"/>
                  </a:lnTo>
                  <a:lnTo>
                    <a:pt x="1981" y="468147"/>
                  </a:lnTo>
                  <a:lnTo>
                    <a:pt x="0" y="477951"/>
                  </a:lnTo>
                  <a:lnTo>
                    <a:pt x="1981" y="487768"/>
                  </a:lnTo>
                  <a:lnTo>
                    <a:pt x="7378" y="495782"/>
                  </a:lnTo>
                  <a:lnTo>
                    <a:pt x="15392" y="501180"/>
                  </a:lnTo>
                  <a:lnTo>
                    <a:pt x="25196" y="503161"/>
                  </a:lnTo>
                  <a:lnTo>
                    <a:pt x="35013" y="501180"/>
                  </a:lnTo>
                  <a:lnTo>
                    <a:pt x="43027" y="495782"/>
                  </a:lnTo>
                  <a:lnTo>
                    <a:pt x="48425" y="487768"/>
                  </a:lnTo>
                  <a:lnTo>
                    <a:pt x="50406" y="477951"/>
                  </a:lnTo>
                  <a:close/>
                </a:path>
                <a:path w="50800" h="503555">
                  <a:moveTo>
                    <a:pt x="50406" y="25196"/>
                  </a:moveTo>
                  <a:lnTo>
                    <a:pt x="48425" y="15379"/>
                  </a:lnTo>
                  <a:lnTo>
                    <a:pt x="43027" y="7378"/>
                  </a:lnTo>
                  <a:lnTo>
                    <a:pt x="35013" y="1981"/>
                  </a:lnTo>
                  <a:lnTo>
                    <a:pt x="25196" y="0"/>
                  </a:lnTo>
                  <a:lnTo>
                    <a:pt x="15392" y="1981"/>
                  </a:lnTo>
                  <a:lnTo>
                    <a:pt x="7378" y="7378"/>
                  </a:lnTo>
                  <a:lnTo>
                    <a:pt x="1981" y="15379"/>
                  </a:lnTo>
                  <a:lnTo>
                    <a:pt x="0" y="25196"/>
                  </a:lnTo>
                  <a:lnTo>
                    <a:pt x="1981" y="35001"/>
                  </a:lnTo>
                  <a:lnTo>
                    <a:pt x="7378" y="43014"/>
                  </a:lnTo>
                  <a:lnTo>
                    <a:pt x="15392" y="48425"/>
                  </a:lnTo>
                  <a:lnTo>
                    <a:pt x="25196" y="50406"/>
                  </a:lnTo>
                  <a:lnTo>
                    <a:pt x="35013" y="48425"/>
                  </a:lnTo>
                  <a:lnTo>
                    <a:pt x="43027" y="43014"/>
                  </a:lnTo>
                  <a:lnTo>
                    <a:pt x="48425" y="35001"/>
                  </a:lnTo>
                  <a:lnTo>
                    <a:pt x="50406" y="25196"/>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87" name="object 38"/>
            <p:cNvSpPr/>
            <p:nvPr/>
          </p:nvSpPr>
          <p:spPr>
            <a:xfrm>
              <a:off x="1656659" y="2860325"/>
              <a:ext cx="339090" cy="0"/>
            </a:xfrm>
            <a:custGeom>
              <a:avLst/>
              <a:gdLst/>
              <a:ahLst/>
              <a:cxnLst/>
              <a:rect l="l" t="t" r="r" b="b"/>
              <a:pathLst>
                <a:path w="339089">
                  <a:moveTo>
                    <a:pt x="0" y="0"/>
                  </a:moveTo>
                  <a:lnTo>
                    <a:pt x="339090" y="0"/>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88" name="object 39"/>
            <p:cNvSpPr/>
            <p:nvPr/>
          </p:nvSpPr>
          <p:spPr>
            <a:xfrm>
              <a:off x="1632720" y="2835119"/>
              <a:ext cx="50800" cy="50800"/>
            </a:xfrm>
            <a:custGeom>
              <a:avLst/>
              <a:gdLst/>
              <a:ahLst/>
              <a:cxnLst/>
              <a:rect l="l" t="t" r="r" b="b"/>
              <a:pathLst>
                <a:path w="50800" h="50800">
                  <a:moveTo>
                    <a:pt x="25196" y="0"/>
                  </a:moveTo>
                  <a:lnTo>
                    <a:pt x="15387" y="1981"/>
                  </a:lnTo>
                  <a:lnTo>
                    <a:pt x="7378" y="7385"/>
                  </a:lnTo>
                  <a:lnTo>
                    <a:pt x="1979" y="15398"/>
                  </a:lnTo>
                  <a:lnTo>
                    <a:pt x="0" y="25209"/>
                  </a:lnTo>
                  <a:lnTo>
                    <a:pt x="1979" y="35013"/>
                  </a:lnTo>
                  <a:lnTo>
                    <a:pt x="7378" y="43022"/>
                  </a:lnTo>
                  <a:lnTo>
                    <a:pt x="15387" y="48424"/>
                  </a:lnTo>
                  <a:lnTo>
                    <a:pt x="25196" y="50406"/>
                  </a:lnTo>
                  <a:lnTo>
                    <a:pt x="35007" y="48424"/>
                  </a:lnTo>
                  <a:lnTo>
                    <a:pt x="43021" y="43022"/>
                  </a:lnTo>
                  <a:lnTo>
                    <a:pt x="48424" y="35013"/>
                  </a:lnTo>
                  <a:lnTo>
                    <a:pt x="50406" y="25209"/>
                  </a:lnTo>
                  <a:lnTo>
                    <a:pt x="48424" y="15398"/>
                  </a:lnTo>
                  <a:lnTo>
                    <a:pt x="43021" y="7385"/>
                  </a:lnTo>
                  <a:lnTo>
                    <a:pt x="35007" y="1981"/>
                  </a:lnTo>
                  <a:lnTo>
                    <a:pt x="25196" y="0"/>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89" name="object 40"/>
            <p:cNvSpPr/>
            <p:nvPr/>
          </p:nvSpPr>
          <p:spPr>
            <a:xfrm>
              <a:off x="1998592" y="2935875"/>
              <a:ext cx="153035" cy="0"/>
            </a:xfrm>
            <a:custGeom>
              <a:avLst/>
              <a:gdLst/>
              <a:ahLst/>
              <a:cxnLst/>
              <a:rect l="l" t="t" r="r" b="b"/>
              <a:pathLst>
                <a:path w="153035">
                  <a:moveTo>
                    <a:pt x="152692" y="0"/>
                  </a:moveTo>
                  <a:lnTo>
                    <a:pt x="0" y="0"/>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90" name="object 41"/>
            <p:cNvSpPr/>
            <p:nvPr/>
          </p:nvSpPr>
          <p:spPr>
            <a:xfrm>
              <a:off x="2124815" y="2910674"/>
              <a:ext cx="50800" cy="50800"/>
            </a:xfrm>
            <a:custGeom>
              <a:avLst/>
              <a:gdLst/>
              <a:ahLst/>
              <a:cxnLst/>
              <a:rect l="l" t="t" r="r" b="b"/>
              <a:pathLst>
                <a:path w="50800" h="50800">
                  <a:moveTo>
                    <a:pt x="25209" y="0"/>
                  </a:moveTo>
                  <a:lnTo>
                    <a:pt x="15398" y="1981"/>
                  </a:lnTo>
                  <a:lnTo>
                    <a:pt x="7385" y="7383"/>
                  </a:lnTo>
                  <a:lnTo>
                    <a:pt x="1981" y="15392"/>
                  </a:lnTo>
                  <a:lnTo>
                    <a:pt x="0" y="25196"/>
                  </a:lnTo>
                  <a:lnTo>
                    <a:pt x="1981" y="35007"/>
                  </a:lnTo>
                  <a:lnTo>
                    <a:pt x="7385" y="43021"/>
                  </a:lnTo>
                  <a:lnTo>
                    <a:pt x="15398" y="48424"/>
                  </a:lnTo>
                  <a:lnTo>
                    <a:pt x="25209" y="50406"/>
                  </a:lnTo>
                  <a:lnTo>
                    <a:pt x="35020" y="48424"/>
                  </a:lnTo>
                  <a:lnTo>
                    <a:pt x="43033" y="43021"/>
                  </a:lnTo>
                  <a:lnTo>
                    <a:pt x="48437" y="35007"/>
                  </a:lnTo>
                  <a:lnTo>
                    <a:pt x="50419" y="25196"/>
                  </a:lnTo>
                  <a:lnTo>
                    <a:pt x="48437" y="15392"/>
                  </a:lnTo>
                  <a:lnTo>
                    <a:pt x="43033" y="7383"/>
                  </a:lnTo>
                  <a:lnTo>
                    <a:pt x="35020" y="1981"/>
                  </a:lnTo>
                  <a:lnTo>
                    <a:pt x="25209" y="0"/>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91" name="object 42"/>
            <p:cNvSpPr/>
            <p:nvPr/>
          </p:nvSpPr>
          <p:spPr>
            <a:xfrm>
              <a:off x="1656659" y="3006307"/>
              <a:ext cx="339090" cy="0"/>
            </a:xfrm>
            <a:custGeom>
              <a:avLst/>
              <a:gdLst/>
              <a:ahLst/>
              <a:cxnLst/>
              <a:rect l="l" t="t" r="r" b="b"/>
              <a:pathLst>
                <a:path w="339089">
                  <a:moveTo>
                    <a:pt x="0" y="0"/>
                  </a:moveTo>
                  <a:lnTo>
                    <a:pt x="339090" y="0"/>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92" name="object 43"/>
            <p:cNvSpPr/>
            <p:nvPr/>
          </p:nvSpPr>
          <p:spPr>
            <a:xfrm>
              <a:off x="1632720" y="2981105"/>
              <a:ext cx="50800" cy="50800"/>
            </a:xfrm>
            <a:custGeom>
              <a:avLst/>
              <a:gdLst/>
              <a:ahLst/>
              <a:cxnLst/>
              <a:rect l="l" t="t" r="r" b="b"/>
              <a:pathLst>
                <a:path w="50800" h="50800">
                  <a:moveTo>
                    <a:pt x="25196" y="0"/>
                  </a:moveTo>
                  <a:lnTo>
                    <a:pt x="15387" y="1981"/>
                  </a:lnTo>
                  <a:lnTo>
                    <a:pt x="7378" y="7383"/>
                  </a:lnTo>
                  <a:lnTo>
                    <a:pt x="1979" y="15392"/>
                  </a:lnTo>
                  <a:lnTo>
                    <a:pt x="0" y="25196"/>
                  </a:lnTo>
                  <a:lnTo>
                    <a:pt x="1979" y="35007"/>
                  </a:lnTo>
                  <a:lnTo>
                    <a:pt x="7378" y="43021"/>
                  </a:lnTo>
                  <a:lnTo>
                    <a:pt x="15387" y="48424"/>
                  </a:lnTo>
                  <a:lnTo>
                    <a:pt x="25196" y="50406"/>
                  </a:lnTo>
                  <a:lnTo>
                    <a:pt x="35007" y="48424"/>
                  </a:lnTo>
                  <a:lnTo>
                    <a:pt x="43021" y="43021"/>
                  </a:lnTo>
                  <a:lnTo>
                    <a:pt x="48424" y="35007"/>
                  </a:lnTo>
                  <a:lnTo>
                    <a:pt x="50406" y="25196"/>
                  </a:lnTo>
                  <a:lnTo>
                    <a:pt x="48424" y="15392"/>
                  </a:lnTo>
                  <a:lnTo>
                    <a:pt x="43021" y="7383"/>
                  </a:lnTo>
                  <a:lnTo>
                    <a:pt x="35007" y="1981"/>
                  </a:lnTo>
                  <a:lnTo>
                    <a:pt x="25196" y="0"/>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grpSp>
      <p:sp>
        <p:nvSpPr>
          <p:cNvPr id="107" name="object 26"/>
          <p:cNvSpPr/>
          <p:nvPr/>
        </p:nvSpPr>
        <p:spPr>
          <a:xfrm flipV="1">
            <a:off x="2437130" y="8724900"/>
            <a:ext cx="1143000" cy="76200"/>
          </a:xfrm>
          <a:custGeom>
            <a:avLst/>
            <a:gdLst/>
            <a:ahLst/>
            <a:cxnLst/>
            <a:rect l="l" t="t" r="r" b="b"/>
            <a:pathLst>
              <a:path w="1020445">
                <a:moveTo>
                  <a:pt x="1020406" y="0"/>
                </a:moveTo>
                <a:lnTo>
                  <a:pt x="0" y="0"/>
                </a:lnTo>
              </a:path>
            </a:pathLst>
          </a:custGeom>
        </p:spPr>
        <p:style>
          <a:lnRef idx="1">
            <a:schemeClr val="accent6"/>
          </a:lnRef>
          <a:fillRef idx="0">
            <a:schemeClr val="accent6"/>
          </a:fillRef>
          <a:effectRef idx="0">
            <a:schemeClr val="accent6"/>
          </a:effectRef>
          <a:fontRef idx="minor">
            <a:schemeClr val="tx1"/>
          </a:fontRef>
        </p:style>
        <p:txBody>
          <a:bodyPr wrap="square" lIns="0" tIns="0" rIns="0" bIns="0" rtlCol="0"/>
          <a:lstStyle/>
          <a:p>
            <a:endParaRPr sz="1500">
              <a:latin typeface="思源黑体 CN Normal" panose="020B0400000000000000" pitchFamily="34" charset="-122"/>
              <a:ea typeface="思源黑体 CN Normal" panose="020B0400000000000000" pitchFamily="34" charset="-122"/>
            </a:endParaRPr>
          </a:p>
        </p:txBody>
      </p:sp>
      <p:sp>
        <p:nvSpPr>
          <p:cNvPr id="117" name="object 8"/>
          <p:cNvSpPr txBox="1"/>
          <p:nvPr/>
        </p:nvSpPr>
        <p:spPr>
          <a:xfrm>
            <a:off x="717884" y="781007"/>
            <a:ext cx="805086" cy="209550"/>
          </a:xfrm>
          <a:prstGeom prst="rect">
            <a:avLst/>
          </a:prstGeom>
        </p:spPr>
        <p:txBody>
          <a:bodyPr vert="horz" wrap="square" lIns="0" tIns="97971" rIns="0" bIns="0" rtlCol="0">
            <a:spAutoFit/>
          </a:bodyPr>
          <a:lstStyle/>
          <a:p>
            <a:pPr marL="34290">
              <a:spcBef>
                <a:spcPts val="770"/>
              </a:spcBef>
            </a:pPr>
            <a:r>
              <a:rPr lang="en-US" altLang="zh-CN" sz="725" b="1" dirty="0">
                <a:latin typeface="Microsoft JhengHei UI" panose="020B0604030504040204" charset="-120"/>
                <a:ea typeface="Microsoft JhengHei UI" panose="020B0604030504040204" charset="-120"/>
                <a:cs typeface="Microsoft JhengHei" panose="020B0604030504040204" charset="-120"/>
                <a:sym typeface="+mn-ea"/>
              </a:rPr>
              <a:t>Transmitter (TX)</a:t>
            </a:r>
            <a:endParaRPr sz="725" b="1" dirty="0">
              <a:latin typeface="思源黑体 CN Normal" panose="020B0400000000000000" pitchFamily="34" charset="-122"/>
              <a:ea typeface="思源黑体 CN Normal" panose="020B0400000000000000" pitchFamily="34" charset="-122"/>
              <a:cs typeface="Arial" panose="020B0604020202020204"/>
            </a:endParaRPr>
          </a:p>
        </p:txBody>
      </p:sp>
      <p:sp>
        <p:nvSpPr>
          <p:cNvPr id="119" name="object 8"/>
          <p:cNvSpPr txBox="1"/>
          <p:nvPr/>
        </p:nvSpPr>
        <p:spPr>
          <a:xfrm>
            <a:off x="3938491" y="781007"/>
            <a:ext cx="805086" cy="209550"/>
          </a:xfrm>
          <a:prstGeom prst="rect">
            <a:avLst/>
          </a:prstGeom>
        </p:spPr>
        <p:txBody>
          <a:bodyPr vert="horz" wrap="square" lIns="0" tIns="97971" rIns="0" bIns="0" rtlCol="0">
            <a:spAutoFit/>
          </a:bodyPr>
          <a:lstStyle/>
          <a:p>
            <a:pPr marL="34290">
              <a:spcBef>
                <a:spcPts val="770"/>
              </a:spcBef>
            </a:pPr>
            <a:r>
              <a:rPr lang="en-US" altLang="zh-CN" sz="725" b="1" dirty="0">
                <a:latin typeface="Microsoft JhengHei" panose="020B0604030504040204" charset="-120"/>
                <a:ea typeface="Microsoft JhengHei" panose="020B0604030504040204" charset="-120"/>
                <a:cs typeface="Microsoft JhengHei" panose="020B0604030504040204" charset="-120"/>
                <a:sym typeface="+mn-ea"/>
              </a:rPr>
              <a:t>Receiver (RX)</a:t>
            </a:r>
            <a:endParaRPr sz="725" b="1" dirty="0">
              <a:latin typeface="思源黑体 CN Normal" panose="020B0400000000000000" pitchFamily="34" charset="-122"/>
              <a:ea typeface="思源黑体 CN Normal" panose="020B0400000000000000" pitchFamily="34" charset="-122"/>
              <a:cs typeface="Arial" panose="020B0604020202020204"/>
            </a:endParaRPr>
          </a:p>
        </p:txBody>
      </p:sp>
      <p:graphicFrame>
        <p:nvGraphicFramePr>
          <p:cNvPr id="55" name="表格 54"/>
          <p:cNvGraphicFramePr>
            <a:graphicFrameLocks noGrp="1"/>
          </p:cNvGraphicFramePr>
          <p:nvPr>
            <p:custDataLst>
              <p:tags r:id="rId2"/>
            </p:custDataLst>
          </p:nvPr>
        </p:nvGraphicFramePr>
        <p:xfrm>
          <a:off x="457201" y="4648200"/>
          <a:ext cx="5943600" cy="3535680"/>
        </p:xfrm>
        <a:graphic>
          <a:graphicData uri="http://schemas.openxmlformats.org/drawingml/2006/table">
            <a:tbl>
              <a:tblPr firstRow="1" bandRow="1">
                <a:tableStyleId>{5C22544A-7EE6-4342-B048-85BDC9FD1C3A}</a:tableStyleId>
              </a:tblPr>
              <a:tblGrid>
                <a:gridCol w="744220"/>
                <a:gridCol w="985588"/>
                <a:gridCol w="659890"/>
                <a:gridCol w="151665"/>
                <a:gridCol w="367030"/>
                <a:gridCol w="889903"/>
                <a:gridCol w="1706681"/>
                <a:gridCol w="438620"/>
              </a:tblGrid>
              <a:tr h="157508">
                <a:tc gridSpan="5">
                  <a:txBody>
                    <a:bodyPr/>
                    <a:lstStyle/>
                    <a:p>
                      <a:pPr marL="0" indent="0" algn="ctr">
                        <a:buFont typeface="Arial" panose="020B0604020202020204" pitchFamily="34" charset="0"/>
                        <a:buNone/>
                      </a:pPr>
                      <a:r>
                        <a:rPr lang="zh-CN" altLang="en-US" sz="800" dirty="0" smtClean="0">
                          <a:latin typeface="Microsoft JhengHei UI" panose="020B0604030504040204" charset="-120"/>
                          <a:ea typeface="Microsoft JhengHei UI" panose="020B0604030504040204" charset="-120"/>
                          <a:sym typeface="+mn-ea"/>
                        </a:rPr>
                        <a:t>Transmitter</a:t>
                      </a:r>
                      <a:r>
                        <a:rPr lang="en-US" altLang="zh-CN" sz="800" dirty="0" smtClean="0">
                          <a:latin typeface="Microsoft JhengHei UI" panose="020B0604030504040204" charset="-120"/>
                          <a:ea typeface="Microsoft JhengHei UI" panose="020B0604030504040204" charset="-120"/>
                          <a:sym typeface="+mn-ea"/>
                        </a:rPr>
                        <a:t> (TX) P</a:t>
                      </a:r>
                      <a:r>
                        <a:rPr lang="zh-CN" altLang="en-US" sz="800" dirty="0" smtClean="0">
                          <a:latin typeface="Microsoft JhengHei UI" panose="020B0604030504040204" charset="-120"/>
                          <a:ea typeface="Microsoft JhengHei UI" panose="020B0604030504040204" charset="-120"/>
                          <a:sym typeface="+mn-ea"/>
                        </a:rPr>
                        <a:t>ort </a:t>
                      </a:r>
                      <a:r>
                        <a:rPr lang="en-US" altLang="zh-CN" sz="800" dirty="0" smtClean="0">
                          <a:latin typeface="Microsoft JhengHei UI" panose="020B0604030504040204" charset="-120"/>
                          <a:ea typeface="Microsoft JhengHei UI" panose="020B0604030504040204" charset="-120"/>
                          <a:sym typeface="+mn-ea"/>
                        </a:rPr>
                        <a:t>C</a:t>
                      </a:r>
                      <a:r>
                        <a:rPr lang="zh-CN" altLang="en-US" sz="800" dirty="0" smtClean="0">
                          <a:latin typeface="Microsoft JhengHei UI" panose="020B0604030504040204" charset="-120"/>
                          <a:ea typeface="Microsoft JhengHei UI" panose="020B0604030504040204" charset="-120"/>
                          <a:sym typeface="+mn-ea"/>
                        </a:rPr>
                        <a:t>onfiguration</a:t>
                      </a:r>
                      <a:endParaRPr lang="zh-CN" altLang="en-US" sz="800" b="1" dirty="0">
                        <a:solidFill>
                          <a:schemeClr val="bg1"/>
                        </a:solidFill>
                        <a:latin typeface="思源黑体 CN Normal" panose="020B0400000000000000" pitchFamily="34" charset="-122"/>
                        <a:ea typeface="思源黑体 CN Normal" panose="020B0400000000000000" pitchFamily="34" charset="-122"/>
                      </a:endParaRPr>
                    </a:p>
                  </a:txBody>
                  <a:tcPr>
                    <a:solidFill>
                      <a:srgbClr val="002060"/>
                    </a:solidFill>
                  </a:tcPr>
                </a:tc>
                <a:tc hMerge="1">
                  <a:tcPr/>
                </a:tc>
                <a:tc hMerge="1">
                  <a:tcPr/>
                </a:tc>
                <a:tc hMerge="1">
                  <a:tcPr/>
                </a:tc>
                <a:tc hMerge="1">
                  <a:tcPr/>
                </a:tc>
                <a:tc gridSpan="3">
                  <a:txBody>
                    <a:bodyPr/>
                    <a:lstStyle/>
                    <a:p>
                      <a:pPr marL="0" indent="0" algn="ctr">
                        <a:buFont typeface="Arial" panose="020B0604020202020204" pitchFamily="34" charset="0"/>
                        <a:buNone/>
                      </a:pPr>
                      <a:r>
                        <a:rPr lang="en-US" altLang="zh-CN" sz="800" dirty="0">
                          <a:latin typeface="Microsoft JhengHei UI" panose="020B0604030504040204" charset="-120"/>
                          <a:ea typeface="Microsoft JhengHei UI" panose="020B0604030504040204" charset="-120"/>
                          <a:cs typeface="Microsoft JhengHei" panose="020B0604030504040204" charset="-120"/>
                          <a:sym typeface="+mn-ea"/>
                        </a:rPr>
                        <a:t>Receiver </a:t>
                      </a:r>
                      <a:r>
                        <a:rPr lang="en-US" altLang="zh-CN" sz="800" dirty="0" smtClean="0">
                          <a:latin typeface="Microsoft JhengHei UI" panose="020B0604030504040204" charset="-120"/>
                          <a:ea typeface="Microsoft JhengHei UI" panose="020B0604030504040204" charset="-120"/>
                          <a:sym typeface="+mn-ea"/>
                        </a:rPr>
                        <a:t>(RX) P</a:t>
                      </a:r>
                      <a:r>
                        <a:rPr lang="zh-CN" altLang="en-US" sz="800" dirty="0" smtClean="0">
                          <a:latin typeface="Microsoft JhengHei UI" panose="020B0604030504040204" charset="-120"/>
                          <a:ea typeface="Microsoft JhengHei UI" panose="020B0604030504040204" charset="-120"/>
                          <a:sym typeface="+mn-ea"/>
                        </a:rPr>
                        <a:t>ort </a:t>
                      </a:r>
                      <a:r>
                        <a:rPr lang="en-US" altLang="zh-CN" sz="800" dirty="0" smtClean="0">
                          <a:latin typeface="Microsoft JhengHei UI" panose="020B0604030504040204" charset="-120"/>
                          <a:ea typeface="Microsoft JhengHei UI" panose="020B0604030504040204" charset="-120"/>
                          <a:sym typeface="+mn-ea"/>
                        </a:rPr>
                        <a:t>C</a:t>
                      </a:r>
                      <a:r>
                        <a:rPr lang="zh-CN" altLang="en-US" sz="800" dirty="0" smtClean="0">
                          <a:latin typeface="Microsoft JhengHei UI" panose="020B0604030504040204" charset="-120"/>
                          <a:ea typeface="Microsoft JhengHei UI" panose="020B0604030504040204" charset="-120"/>
                          <a:sym typeface="+mn-ea"/>
                        </a:rPr>
                        <a:t>onfiguration</a:t>
                      </a:r>
                      <a:endParaRPr lang="zh-CN" altLang="en-US" sz="800" b="1" dirty="0">
                        <a:solidFill>
                          <a:schemeClr val="bg1"/>
                        </a:solidFill>
                        <a:latin typeface="思源黑体 CN Normal" panose="020B0400000000000000" pitchFamily="34" charset="-122"/>
                        <a:ea typeface="思源黑体 CN Normal" panose="020B0400000000000000" pitchFamily="34" charset="-122"/>
                      </a:endParaRPr>
                    </a:p>
                  </a:txBody>
                  <a:tcPr>
                    <a:solidFill>
                      <a:srgbClr val="002060"/>
                    </a:solidFill>
                  </a:tcPr>
                </a:tc>
                <a:tc hMerge="1">
                  <a:tcPr/>
                </a:tc>
                <a:tc hMerge="1">
                  <a:tcPr/>
                </a:tc>
              </a:tr>
              <a:tr h="0">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Category</a:t>
                      </a:r>
                      <a:endParaRPr lang="en-US" altLang="zh-CN" sz="600" dirty="0">
                        <a:latin typeface="Microsoft JhengHei UI" panose="020B0604030504040204" charset="-120"/>
                        <a:ea typeface="Microsoft JhengHei UI" panose="020B0604030504040204" charset="-120"/>
                        <a:sym typeface="+mn-ea"/>
                      </a:endParaRPr>
                    </a:p>
                  </a:txBody>
                  <a:tcPr/>
                </a:tc>
                <a:tc gridSpan="3">
                  <a:txBody>
                    <a:bodyPr/>
                    <a:lstStyle/>
                    <a:p>
                      <a:pPr marL="0" indent="0" algn="ctr">
                        <a:buFont typeface="Arial" panose="020B0604020202020204" pitchFamily="34" charset="0"/>
                        <a:buNone/>
                      </a:pPr>
                      <a:r>
                        <a:rPr lang="zh-CN" altLang="en-US" sz="600" dirty="0">
                          <a:latin typeface="Microsoft JhengHei UI" panose="020B0604030504040204" charset="-120"/>
                          <a:ea typeface="Microsoft JhengHei UI" panose="020B0604030504040204" charset="-120"/>
                          <a:sym typeface="+mn-ea"/>
                        </a:rPr>
                        <a:t>Description</a:t>
                      </a:r>
                      <a:endParaRPr lang="zh-CN" altLang="en-US" sz="600" dirty="0">
                        <a:latin typeface="Microsoft JhengHei UI" panose="020B0604030504040204" charset="-120"/>
                        <a:ea typeface="Microsoft JhengHei UI" panose="020B0604030504040204" charset="-120"/>
                        <a:sym typeface="+mn-ea"/>
                      </a:endParaRPr>
                    </a:p>
                  </a:txBody>
                  <a:tcPr/>
                </a:tc>
                <a:tc hMerge="1">
                  <a:tcPr/>
                </a:tc>
                <a:tc hMerge="1">
                  <a:tcPr/>
                </a:tc>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Qty.</a:t>
                      </a:r>
                      <a:endParaRPr lang="en-US" altLang="zh-CN" sz="600" dirty="0">
                        <a:latin typeface="Microsoft JhengHei UI" panose="020B0604030504040204" charset="-120"/>
                        <a:ea typeface="Microsoft JhengHei UI" panose="020B0604030504040204" charset="-120"/>
                        <a:sym typeface="+mn-ea"/>
                      </a:endParaRPr>
                    </a:p>
                  </a:txBody>
                  <a:tcPr/>
                </a:tc>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Category</a:t>
                      </a:r>
                      <a:endParaRPr lang="en-US" altLang="zh-CN" sz="600" dirty="0">
                        <a:latin typeface="Microsoft JhengHei UI" panose="020B0604030504040204" charset="-120"/>
                        <a:ea typeface="Microsoft JhengHei UI" panose="020B0604030504040204" charset="-120"/>
                        <a:sym typeface="+mn-ea"/>
                      </a:endParaRPr>
                    </a:p>
                  </a:txBody>
                  <a:tcPr/>
                </a:tc>
                <a:tc>
                  <a:txBody>
                    <a:bodyPr/>
                    <a:lstStyle/>
                    <a:p>
                      <a:pPr marL="0" indent="0" algn="ctr">
                        <a:buFont typeface="Arial" panose="020B0604020202020204" pitchFamily="34" charset="0"/>
                        <a:buNone/>
                      </a:pPr>
                      <a:r>
                        <a:rPr lang="zh-CN" altLang="en-US" sz="600" dirty="0">
                          <a:latin typeface="Microsoft JhengHei UI" panose="020B0604030504040204" charset="-120"/>
                          <a:ea typeface="Microsoft JhengHei UI" panose="020B0604030504040204" charset="-120"/>
                          <a:sym typeface="+mn-ea"/>
                        </a:rPr>
                        <a:t>Description</a:t>
                      </a:r>
                      <a:endParaRPr lang="zh-CN" altLang="en-US" sz="600" dirty="0">
                        <a:latin typeface="Microsoft JhengHei UI" panose="020B0604030504040204" charset="-120"/>
                        <a:ea typeface="Microsoft JhengHei UI" panose="020B0604030504040204" charset="-120"/>
                        <a:sym typeface="+mn-ea"/>
                      </a:endParaRPr>
                    </a:p>
                  </a:txBody>
                  <a:tcPr/>
                </a:tc>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Qty.</a:t>
                      </a:r>
                      <a:endParaRPr lang="en-US" altLang="zh-CN" sz="600" dirty="0">
                        <a:latin typeface="Microsoft JhengHei UI" panose="020B0604030504040204" charset="-120"/>
                        <a:ea typeface="Microsoft JhengHei UI" panose="020B0604030504040204" charset="-120"/>
                        <a:sym typeface="+mn-ea"/>
                      </a:endParaRPr>
                    </a:p>
                  </a:txBody>
                  <a:tcPr/>
                </a:tc>
              </a:tr>
              <a:tr h="274320">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sym typeface="+mn-ea"/>
                        </a:rPr>
                        <a:t>HDMI Video Input</a:t>
                      </a:r>
                      <a:endParaRPr lang="en-US" altLang="zh-CN" sz="600" dirty="0" smtClean="0">
                        <a:latin typeface="Microsoft JhengHei UI" panose="020B0604030504040204" charset="-120"/>
                        <a:ea typeface="Microsoft JhengHei UI" panose="020B0604030504040204" charset="-120"/>
                        <a:sym typeface="+mn-ea"/>
                      </a:endParaRPr>
                    </a:p>
                  </a:txBody>
                  <a:tcPr/>
                </a:tc>
                <a:tc gridSpan="3">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HDMI-A  Male</a:t>
                      </a:r>
                      <a:endPar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endParaRPr>
                    </a:p>
                  </a:txBody>
                  <a:tcPr/>
                </a:tc>
                <a:tc hMerge="1">
                  <a:tcPr/>
                </a:tc>
                <a:tc hMerge="1">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HDMI Video Output</a:t>
                      </a:r>
                      <a:endPar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HDMI-A Male</a:t>
                      </a:r>
                      <a:endParaRPr lang="zh-CN" altLang="en-US" sz="600" dirty="0">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r>
              <a:tr h="160020">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sym typeface="+mn-ea"/>
                        </a:rPr>
                        <a:t>USB Input</a:t>
                      </a:r>
                      <a:endParaRPr lang="en-US" altLang="zh-CN" sz="600" dirty="0" smtClean="0">
                        <a:latin typeface="Microsoft JhengHei UI" panose="020B0604030504040204" charset="-120"/>
                        <a:ea typeface="Microsoft JhengHei UI" panose="020B0604030504040204" charset="-120"/>
                        <a:sym typeface="+mn-ea"/>
                      </a:endParaRPr>
                    </a:p>
                  </a:txBody>
                  <a:tcPr/>
                </a:tc>
                <a:tc gridSpan="3">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USB2.0-A </a:t>
                      </a:r>
                      <a:r>
                        <a:rPr lang="en-US" altLang="zh-CN" sz="600" baseline="0" dirty="0" smtClean="0">
                          <a:latin typeface="Microsoft JhengHei UI" panose="020B0604030504040204" charset="-120"/>
                          <a:ea typeface="Microsoft JhengHei UI" panose="020B0604030504040204" charset="-120"/>
                          <a:cs typeface="Microsoft JhengHei UI" panose="020B0604030504040204" charset="-120"/>
                        </a:rPr>
                        <a:t>Socket</a:t>
                      </a:r>
                      <a:endParaRPr lang="en-US" altLang="zh-CN" sz="600" baseline="0" dirty="0" smtClean="0">
                        <a:latin typeface="Microsoft JhengHei UI" panose="020B0604030504040204" charset="-120"/>
                        <a:ea typeface="Microsoft JhengHei UI" panose="020B0604030504040204" charset="-120"/>
                        <a:cs typeface="Microsoft JhengHei UI" panose="020B0604030504040204" charset="-120"/>
                      </a:endParaRPr>
                    </a:p>
                  </a:txBody>
                  <a:tcPr/>
                </a:tc>
                <a:tc hMerge="1">
                  <a:tcPr/>
                </a:tc>
                <a:tc hMerge="1">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VGA </a:t>
                      </a: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Video Output</a:t>
                      </a:r>
                      <a:endParaRPr lang="zh-CN" altLang="en-US" sz="600" dirty="0">
                        <a:latin typeface="思源黑体 CN Normal" panose="020B0400000000000000" pitchFamily="34" charset="-122"/>
                        <a:ea typeface="思源黑体 CN Normal" panose="020B0400000000000000" pitchFamily="34" charset="-122"/>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DB 15 Socket - Female</a:t>
                      </a:r>
                      <a:endParaRPr lang="zh-CN" altLang="en-US" sz="600" dirty="0" smtClean="0">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r>
              <a:tr h="133350">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Audio Input</a:t>
                      </a:r>
                      <a:endParaRPr lang="en-US" altLang="zh-CN" sz="600" dirty="0">
                        <a:latin typeface="Microsoft JhengHei UI" panose="020B0604030504040204" charset="-120"/>
                        <a:ea typeface="Microsoft JhengHei UI" panose="020B0604030504040204" charset="-120"/>
                        <a:sym typeface="+mn-ea"/>
                      </a:endParaRPr>
                    </a:p>
                  </a:txBody>
                  <a:tcPr/>
                </a:tc>
                <a:tc gridSpan="3">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3.5mm Audio Socket</a:t>
                      </a:r>
                      <a:endParaRPr lang="zh-CN" altLang="en-US" sz="600" dirty="0">
                        <a:latin typeface="Microsoft JhengHei UI" panose="020B0604030504040204" charset="-120"/>
                        <a:ea typeface="Microsoft JhengHei UI" panose="020B0604030504040204" charset="-120"/>
                        <a:cs typeface="Microsoft JhengHei UI" panose="020B0604030504040204" charset="-120"/>
                      </a:endParaRPr>
                    </a:p>
                  </a:txBody>
                  <a:tcPr/>
                </a:tc>
                <a:tc hMerge="1">
                  <a:tcPr/>
                </a:tc>
                <a:tc hMerge="1">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sym typeface="+mn-ea"/>
                        </a:rPr>
                        <a:t>Audio Output</a:t>
                      </a:r>
                      <a:endParaRPr lang="en-US" altLang="zh-CN" sz="600" dirty="0" smtClean="0">
                        <a:latin typeface="Microsoft JhengHei UI" panose="020B0604030504040204" charset="-120"/>
                        <a:ea typeface="Microsoft JhengHei UI" panose="020B0604030504040204" charset="-120"/>
                        <a:sym typeface="+mn-ea"/>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3.5mm Audio Socket</a:t>
                      </a:r>
                      <a:endParaRPr lang="zh-CN" altLang="en-US" sz="600" dirty="0">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r>
              <a:tr h="0">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Fiber Interface</a:t>
                      </a:r>
                      <a:endParaRPr lang="en-US" altLang="zh-CN" sz="600" dirty="0">
                        <a:latin typeface="Microsoft JhengHei UI" panose="020B0604030504040204" charset="-120"/>
                        <a:ea typeface="Microsoft JhengHei UI" panose="020B0604030504040204" charset="-120"/>
                        <a:sym typeface="+mn-ea"/>
                      </a:endParaRPr>
                    </a:p>
                  </a:txBody>
                  <a:tcPr/>
                </a:tc>
                <a:tc gridSpan="3">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SFP Socket, Optional SC or LC (single and dual fiber) optical module </a:t>
                      </a:r>
                      <a:endPar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endParaRPr>
                    </a:p>
                  </a:txBody>
                  <a:tcPr/>
                </a:tc>
                <a:tc hMerge="1">
                  <a:tcPr/>
                </a:tc>
                <a:tc hMerge="1">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USB Output</a:t>
                      </a:r>
                      <a:endPar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endParaRPr>
                    </a:p>
                  </a:txBody>
                  <a:tcPr/>
                </a:tc>
                <a:tc>
                  <a:txBody>
                    <a:bodyPr/>
                    <a:lstStyle/>
                    <a:p>
                      <a:pPr marL="0" indent="0" algn="ctr">
                        <a:buFont typeface="Arial" panose="020B0604020202020204" pitchFamily="34" charset="0"/>
                        <a:buNone/>
                      </a:pPr>
                      <a:r>
                        <a:rPr lang="zh-CN" altLang="en-US" sz="600" dirty="0">
                          <a:latin typeface="Microsoft JhengHei UI" panose="020B0604030504040204" charset="-120"/>
                          <a:ea typeface="Microsoft JhengHei UI" panose="020B0604030504040204" charset="-120"/>
                          <a:cs typeface="Microsoft JhengHei UI" panose="020B0604030504040204" charset="-120"/>
                        </a:rPr>
                        <a:t>USB2.0-A socket (HID device only)</a:t>
                      </a:r>
                      <a:endParaRPr lang="zh-CN" altLang="en-US" sz="600" dirty="0">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2</a:t>
                      </a:r>
                      <a:endParaRPr lang="en-US" altLang="zh-CN" sz="600" dirty="0" smtClean="0">
                        <a:latin typeface="Microsoft JhengHei UI" panose="020B0604030504040204" charset="-120"/>
                        <a:ea typeface="Microsoft JhengHei UI" panose="020B0604030504040204" charset="-120"/>
                      </a:endParaRPr>
                    </a:p>
                  </a:txBody>
                  <a:tcPr/>
                </a:tc>
              </a:tr>
              <a:tr h="0">
                <a:tc>
                  <a:txBody>
                    <a:bodyPr/>
                    <a:lstStyle/>
                    <a:p>
                      <a:pPr marL="0" indent="0" algn="ctr">
                        <a:buFont typeface="Arial" panose="020B0604020202020204" pitchFamily="34" charset="0"/>
                        <a:buNone/>
                      </a:pPr>
                      <a:r>
                        <a:rPr lang="zh-CN" altLang="en-US" sz="600" dirty="0">
                          <a:latin typeface="Microsoft JhengHei UI" panose="020B0604030504040204" charset="-120"/>
                          <a:ea typeface="Microsoft JhengHei UI" panose="020B0604030504040204" charset="-120"/>
                        </a:rPr>
                        <a:t>Condition </a:t>
                      </a:r>
                      <a:r>
                        <a:rPr lang="en-US" altLang="zh-CN" sz="600" dirty="0">
                          <a:latin typeface="Microsoft JhengHei UI" panose="020B0604030504040204" charset="-120"/>
                          <a:ea typeface="Microsoft JhengHei UI" panose="020B0604030504040204" charset="-120"/>
                        </a:rPr>
                        <a:t>M</a:t>
                      </a:r>
                      <a:r>
                        <a:rPr lang="zh-CN" altLang="en-US" sz="600" dirty="0">
                          <a:latin typeface="Microsoft JhengHei UI" panose="020B0604030504040204" charset="-120"/>
                          <a:ea typeface="Microsoft JhengHei UI" panose="020B0604030504040204" charset="-120"/>
                        </a:rPr>
                        <a:t>onitoring</a:t>
                      </a:r>
                      <a:endParaRPr lang="zh-CN" altLang="en-US" sz="600" dirty="0">
                        <a:latin typeface="Microsoft JhengHei UI" panose="020B0604030504040204" charset="-120"/>
                        <a:ea typeface="Microsoft JhengHei UI" panose="020B0604030504040204" charset="-120"/>
                      </a:endParaRPr>
                    </a:p>
                  </a:txBody>
                  <a:tcPr/>
                </a:tc>
                <a:tc gridSpan="3">
                  <a:txBody>
                    <a:bodyPr/>
                    <a:lstStyle/>
                    <a:p>
                      <a:pPr marL="0" indent="0" algn="ctr">
                        <a:buFont typeface="Arial" panose="020B0604020202020204" pitchFamily="34" charset="0"/>
                        <a:buNone/>
                      </a:pPr>
                      <a:r>
                        <a:rPr lang="zh-CN" altLang="en-US" sz="600" dirty="0">
                          <a:latin typeface="Microsoft JhengHei UI" panose="020B0604030504040204" charset="-120"/>
                          <a:ea typeface="Microsoft JhengHei UI" panose="020B0604030504040204" charset="-120"/>
                          <a:cs typeface="Microsoft JhengHei UI" panose="020B0604030504040204" charset="-120"/>
                        </a:rPr>
                        <a:t>DB9-pin socket (RS-232 protocol)</a:t>
                      </a:r>
                      <a:r>
                        <a:rPr lang="en-US" altLang="zh-CN" sz="600" dirty="0">
                          <a:latin typeface="Microsoft JhengHei UI" panose="020B0604030504040204" charset="-120"/>
                          <a:ea typeface="Microsoft JhengHei UI" panose="020B0604030504040204" charset="-120"/>
                          <a:cs typeface="Microsoft JhengHei UI" panose="020B0604030504040204" charset="-120"/>
                        </a:rPr>
                        <a:t>           </a:t>
                      </a:r>
                      <a:r>
                        <a:rPr lang="zh-CN" altLang="en-US" sz="600" dirty="0">
                          <a:latin typeface="Microsoft JhengHei UI" panose="020B0604030504040204" charset="-120"/>
                          <a:ea typeface="Microsoft JhengHei UI" panose="020B0604030504040204" charset="-120"/>
                          <a:cs typeface="Microsoft JhengHei UI" panose="020B0604030504040204" charset="-120"/>
                        </a:rPr>
                        <a:t>(optional, not on by default)</a:t>
                      </a:r>
                      <a:endParaRPr lang="zh-CN" altLang="en-US" sz="600" dirty="0">
                        <a:latin typeface="Microsoft JhengHei UI" panose="020B0604030504040204" charset="-120"/>
                        <a:ea typeface="Microsoft JhengHei UI" panose="020B0604030504040204" charset="-120"/>
                        <a:cs typeface="Microsoft JhengHei UI" panose="020B0604030504040204" charset="-120"/>
                      </a:endParaRPr>
                    </a:p>
                  </a:txBody>
                  <a:tcPr/>
                </a:tc>
                <a:tc hMerge="1">
                  <a:tcPr/>
                </a:tc>
                <a:tc hMerge="1">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Fiber Interface</a:t>
                      </a:r>
                      <a:endParaRPr lang="en-US" altLang="zh-CN" sz="600" dirty="0">
                        <a:latin typeface="Microsoft JhengHei UI" panose="020B0604030504040204" charset="-120"/>
                        <a:ea typeface="Microsoft JhengHei UI" panose="020B0604030504040204" charset="-120"/>
                        <a:sym typeface="+mn-ea"/>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SFP Socket, Optional SC or LC               (single and dual fiber) optical module </a:t>
                      </a:r>
                      <a:r>
                        <a:rPr lang="zh-CN" altLang="en-US" sz="600" kern="100" smtClean="0">
                          <a:effectLst/>
                          <a:latin typeface="Microsoft JhengHei UI" panose="020B0604030504040204" charset="-120"/>
                          <a:ea typeface="Microsoft JhengHei UI" panose="020B0604030504040204" charset="-120"/>
                          <a:cs typeface="Microsoft JhengHei UI" panose="020B0604030504040204" charset="-120"/>
                        </a:rPr>
                        <a:t> </a:t>
                      </a:r>
                      <a:endPar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r>
              <a:tr h="0">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rPr>
                        <a:t>C</a:t>
                      </a:r>
                      <a:r>
                        <a:rPr lang="zh-CN" altLang="en-US" sz="600" dirty="0">
                          <a:latin typeface="Microsoft JhengHei UI" panose="020B0604030504040204" charset="-120"/>
                          <a:ea typeface="Microsoft JhengHei UI" panose="020B0604030504040204" charset="-120"/>
                        </a:rPr>
                        <a:t>hannel </a:t>
                      </a:r>
                      <a:r>
                        <a:rPr lang="en-US" altLang="zh-CN" sz="600" dirty="0">
                          <a:latin typeface="Microsoft JhengHei UI" panose="020B0604030504040204" charset="-120"/>
                          <a:ea typeface="Microsoft JhengHei UI" panose="020B0604030504040204" charset="-120"/>
                        </a:rPr>
                        <a:t>S</a:t>
                      </a:r>
                      <a:r>
                        <a:rPr lang="zh-CN" altLang="en-US" sz="600" dirty="0">
                          <a:latin typeface="Microsoft JhengHei UI" panose="020B0604030504040204" charset="-120"/>
                          <a:ea typeface="Microsoft JhengHei UI" panose="020B0604030504040204" charset="-120"/>
                        </a:rPr>
                        <a:t>tatus</a:t>
                      </a:r>
                      <a:endParaRPr lang="zh-CN" altLang="en-US" sz="600" dirty="0">
                        <a:latin typeface="Microsoft JhengHei UI" panose="020B0604030504040204" charset="-120"/>
                        <a:ea typeface="Microsoft JhengHei UI" panose="020B0604030504040204" charset="-120"/>
                      </a:endParaRPr>
                    </a:p>
                  </a:txBody>
                  <a:tcPr/>
                </a:tc>
                <a:tc gridSpan="3">
                  <a:txBody>
                    <a:bodyPr/>
                    <a:lstStyle/>
                    <a:p>
                      <a:pPr marL="0" indent="0" algn="ctr">
                        <a:buFont typeface="Arial" panose="020B0604020202020204" pitchFamily="34" charset="0"/>
                        <a:buNone/>
                      </a:pPr>
                      <a:r>
                        <a:rPr lang="zh-CN" altLang="en-US" sz="600" dirty="0">
                          <a:latin typeface="Microsoft JhengHei UI" panose="020B0604030504040204" charset="-120"/>
                          <a:ea typeface="Microsoft JhengHei UI" panose="020B0604030504040204" charset="-120"/>
                          <a:cs typeface="Microsoft JhengHei UI" panose="020B0604030504040204" charset="-120"/>
                        </a:rPr>
                        <a:t>A&amp;B channel status indicator (green)</a:t>
                      </a:r>
                      <a:endParaRPr lang="zh-CN" altLang="en-US" sz="600" dirty="0">
                        <a:latin typeface="Microsoft JhengHei UI" panose="020B0604030504040204" charset="-120"/>
                        <a:ea typeface="Microsoft JhengHei UI" panose="020B0604030504040204" charset="-120"/>
                        <a:cs typeface="Microsoft JhengHei UI" panose="020B0604030504040204" charset="-120"/>
                      </a:endParaRPr>
                    </a:p>
                  </a:txBody>
                  <a:tcPr/>
                </a:tc>
                <a:tc hMerge="1">
                  <a:tcPr/>
                </a:tc>
                <a:tc hMerge="1">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2</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Parallel Port</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RJ45 Socket</a:t>
                      </a:r>
                      <a:endParaRPr lang="zh-CN" altLang="en-US" sz="600" dirty="0" smtClean="0">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2</a:t>
                      </a:r>
                      <a:endParaRPr lang="en-US" altLang="zh-CN" sz="600" dirty="0" smtClean="0">
                        <a:latin typeface="Microsoft JhengHei UI" panose="020B0604030504040204" charset="-120"/>
                        <a:ea typeface="Microsoft JhengHei UI" panose="020B0604030504040204" charset="-120"/>
                      </a:endParaRPr>
                    </a:p>
                  </a:txBody>
                  <a:tcPr/>
                </a:tc>
              </a:tr>
              <a:tr h="0">
                <a:tc gridSpan="4">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rPr>
                        <a:t>/</a:t>
                      </a:r>
                      <a:endParaRPr lang="en-US" altLang="zh-CN" sz="600" dirty="0" smtClean="0">
                        <a:latin typeface="Microsoft JhengHei UI" panose="020B0604030504040204" charset="-120"/>
                        <a:ea typeface="Microsoft JhengHei UI" panose="020B0604030504040204" charset="-120"/>
                      </a:endParaRPr>
                    </a:p>
                  </a:txBody>
                  <a:tcPr/>
                </a:tc>
                <a:tc hMerge="1">
                  <a:tcPr/>
                </a:tc>
                <a:tc hMerge="1">
                  <a:tcPr/>
                </a:tc>
                <a:tc hMerge="1">
                  <a:tcPr/>
                </a:tc>
                <a:tc>
                  <a:txBody>
                    <a:bodyPr/>
                    <a:lstStyle/>
                    <a:p>
                      <a:pPr marL="0" indent="0" algn="ctr">
                        <a:buFont typeface="Arial" panose="020B0604020202020204" pitchFamily="34" charset="0"/>
                        <a:buNone/>
                      </a:pPr>
                      <a:endParaRPr lang="zh-CN" altLang="en-US" sz="600" dirty="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Desktop Switching</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3.5mm Audio Socket (Female)</a:t>
                      </a:r>
                      <a:endPar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r>
              <a:tr h="182880">
                <a:tc gridSpan="4">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rPr>
                        <a:t>/</a:t>
                      </a:r>
                      <a:endParaRPr lang="en-US" altLang="zh-CN" sz="600" dirty="0" smtClean="0">
                        <a:latin typeface="Microsoft JhengHei UI" panose="020B0604030504040204" charset="-120"/>
                        <a:ea typeface="Microsoft JhengHei UI" panose="020B0604030504040204" charset="-120"/>
                      </a:endParaRPr>
                    </a:p>
                  </a:txBody>
                  <a:tcPr/>
                </a:tc>
                <a:tc hMerge="1">
                  <a:tcPr/>
                </a:tc>
                <a:tc hMerge="1">
                  <a:tcPr/>
                </a:tc>
                <a:tc hMerge="1">
                  <a:tcPr/>
                </a:tc>
                <a:tc>
                  <a:txBody>
                    <a:bodyPr/>
                    <a:lstStyle/>
                    <a:p>
                      <a:pPr marL="0" indent="0" algn="ctr">
                        <a:buFont typeface="Arial" panose="020B0604020202020204" pitchFamily="34" charset="0"/>
                        <a:buNone/>
                      </a:pPr>
                      <a:endParaRPr lang="zh-CN" altLang="en-US" sz="600" dirty="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Channel Switch</a:t>
                      </a:r>
                      <a:endParaRPr lang="en-US" altLang="zh-CN" sz="600" dirty="0" smtClean="0">
                        <a:latin typeface="Microsoft JhengHei UI" panose="020B0604030504040204" charset="-120"/>
                        <a:ea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zh-CN" altLang="en-US" sz="600" kern="100" dirty="0" smtClean="0">
                          <a:effectLst/>
                          <a:latin typeface="Microsoft JhengHei UI" panose="020B0604030504040204" charset="-120"/>
                          <a:ea typeface="Microsoft JhengHei UI" panose="020B0604030504040204" charset="-120"/>
                        </a:rPr>
                        <a:t>Manual micro-touch button switch</a:t>
                      </a:r>
                      <a:endParaRPr lang="zh-CN" altLang="en-US" sz="600" kern="100" dirty="0" smtClean="0">
                        <a:effectLst/>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1</a:t>
                      </a:r>
                      <a:endParaRPr lang="en-US" altLang="zh-CN" sz="600" dirty="0" smtClean="0">
                        <a:latin typeface="Microsoft JhengHei UI" panose="020B0604030504040204" charset="-120"/>
                        <a:ea typeface="Microsoft JhengHei UI" panose="020B0604030504040204" charset="-120"/>
                      </a:endParaRPr>
                    </a:p>
                  </a:txBody>
                  <a:tcPr/>
                </a:tc>
              </a:tr>
              <a:tr h="171450">
                <a:tc>
                  <a:txBody>
                    <a:bodyPr/>
                    <a:lstStyle/>
                    <a:p>
                      <a:pPr algn="ctr"/>
                      <a:r>
                        <a:rPr lang="en-US" altLang="zh-CN" sz="600" dirty="0">
                          <a:latin typeface="Microsoft JhengHei UI" panose="020B0604030504040204" charset="-120"/>
                          <a:ea typeface="Microsoft JhengHei UI" panose="020B0604030504040204" charset="-120"/>
                          <a:sym typeface="+mn-ea"/>
                        </a:rPr>
                        <a:t>Dimensions</a:t>
                      </a:r>
                      <a:endParaRPr lang="en-US" altLang="zh-CN" sz="600" dirty="0">
                        <a:latin typeface="Microsoft JhengHei UI" panose="020B0604030504040204" charset="-120"/>
                        <a:ea typeface="Microsoft JhengHei UI" panose="020B0604030504040204" charset="-120"/>
                        <a:sym typeface="+mn-ea"/>
                      </a:endParaRPr>
                    </a:p>
                  </a:txBody>
                  <a:tcPr/>
                </a:tc>
                <a:tc gridSpan="3">
                  <a:txBody>
                    <a:bodyPr/>
                    <a:lstStyle/>
                    <a:p>
                      <a:pPr marL="0" marR="0" indent="0" algn="ctr" defTabSz="685800" rtl="0" eaLnBrk="1" fontAlgn="auto" latinLnBrk="0" hangingPunct="1">
                        <a:lnSpc>
                          <a:spcPct val="100000"/>
                        </a:lnSpc>
                        <a:spcBef>
                          <a:spcPts val="0"/>
                        </a:spcBef>
                        <a:spcAft>
                          <a:spcPts val="0"/>
                        </a:spcAft>
                        <a:buClrTx/>
                        <a:buSzTx/>
                        <a:buFontTx/>
                        <a:buNone/>
                        <a:defRPr/>
                      </a:pP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rPr>
                        <a:t>435*360*44.4mm </a:t>
                      </a: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a:t>
                      </a: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W*D*H</a:t>
                      </a: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a:t>
                      </a:r>
                      <a:endPar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endParaRPr>
                    </a:p>
                  </a:txBody>
                  <a:tcPr/>
                </a:tc>
                <a:tc hMerge="1">
                  <a:tcPr/>
                </a:tc>
                <a:tc hMerge="1">
                  <a:tcPr/>
                </a:tc>
                <a:tc>
                  <a:txBody>
                    <a:bodyPr/>
                    <a:lstStyle/>
                    <a:p>
                      <a:pPr algn="ctr"/>
                      <a:endParaRPr lang="zh-CN" altLang="en-US" sz="600" dirty="0">
                        <a:latin typeface="Microsoft JhengHei UI" panose="020B0604030504040204" charset="-120"/>
                        <a:ea typeface="Microsoft JhengHei UI" panose="020B0604030504040204" charset="-120"/>
                      </a:endParaRPr>
                    </a:p>
                  </a:txBody>
                  <a:tcPr/>
                </a:tc>
                <a:tc>
                  <a:txBody>
                    <a:bodyPr/>
                    <a:lstStyle/>
                    <a:p>
                      <a:pPr algn="ctr"/>
                      <a:r>
                        <a:rPr lang="en-US" altLang="zh-CN" sz="600" dirty="0">
                          <a:latin typeface="Microsoft JhengHei UI" panose="020B0604030504040204" charset="-120"/>
                          <a:ea typeface="Microsoft JhengHei UI" panose="020B0604030504040204" charset="-120"/>
                          <a:sym typeface="+mn-ea"/>
                        </a:rPr>
                        <a:t>Dimensions</a:t>
                      </a:r>
                      <a:endParaRPr lang="en-US" altLang="zh-CN" sz="600" dirty="0">
                        <a:latin typeface="Microsoft JhengHei UI" panose="020B0604030504040204" charset="-120"/>
                        <a:ea typeface="Microsoft JhengHei UI" panose="020B0604030504040204" charset="-120"/>
                        <a:sym typeface="+mn-ea"/>
                      </a:endParaRPr>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defRPr/>
                      </a:pP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rPr>
                        <a:t>210*206*44.4mm </a:t>
                      </a: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a:t>
                      </a: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W*D*H</a:t>
                      </a: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a:t>
                      </a:r>
                      <a:endPar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endParaRPr>
                    </a:p>
                  </a:txBody>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Power Supply</a:t>
                      </a:r>
                      <a:endParaRPr lang="en-US" altLang="zh-CN" sz="600" dirty="0">
                        <a:latin typeface="Microsoft JhengHei UI" panose="020B0604030504040204" charset="-120"/>
                        <a:ea typeface="Microsoft JhengHei UI" panose="020B0604030504040204" charset="-120"/>
                        <a:sym typeface="+mn-ea"/>
                      </a:endParaRPr>
                    </a:p>
                  </a:txBody>
                  <a:tcPr/>
                </a:tc>
                <a:tc gridSpan="7">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rPr>
                        <a:t> </a:t>
                      </a: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C13 Socket, AC Input </a:t>
                      </a: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rPr>
                        <a:t>110VAC/220V AC</a:t>
                      </a: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rPr>
                        <a:t>±</a:t>
                      </a: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rPr>
                        <a:t>20%, 47-63Hz</a:t>
                      </a:r>
                      <a:endPar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endParaRPr>
                    </a:p>
                  </a:txBody>
                  <a:tcPr/>
                </a:tc>
                <a:tc hMerge="1">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gridSpan="8">
                  <a:txBody>
                    <a:bodyPr/>
                    <a:lstStyle/>
                    <a:p>
                      <a:pPr marL="0" indent="0" algn="ctr">
                        <a:buFont typeface="Arial" panose="020B0604020202020204" pitchFamily="34" charset="0"/>
                        <a:buNone/>
                      </a:pPr>
                      <a:r>
                        <a:rPr lang="en-US" altLang="zh-CN" sz="800" b="1" dirty="0">
                          <a:solidFill>
                            <a:schemeClr val="bg1"/>
                          </a:solidFill>
                          <a:latin typeface="Microsoft JhengHei UI" panose="020B0604030504040204" charset="-120"/>
                          <a:ea typeface="Microsoft JhengHei UI" panose="020B0604030504040204" charset="-120"/>
                          <a:sym typeface="+mn-ea"/>
                        </a:rPr>
                        <a:t>Environmental Parameters</a:t>
                      </a:r>
                      <a:endParaRPr lang="zh-CN" altLang="en-US" sz="800" b="1" dirty="0" smtClean="0">
                        <a:solidFill>
                          <a:schemeClr val="bg1"/>
                        </a:solidFill>
                        <a:latin typeface="Microsoft JhengHei UI" panose="020B0604030504040204" charset="-120"/>
                        <a:ea typeface="Microsoft JhengHei UI" panose="020B0604030504040204" charset="-120"/>
                      </a:endParaRPr>
                    </a:p>
                  </a:txBody>
                  <a:tcPr>
                    <a:solidFill>
                      <a:srgbClr val="002060"/>
                    </a:solidFill>
                  </a:tcPr>
                </a:tc>
                <a:tc hMerge="1">
                  <a:tcPr/>
                </a:tc>
                <a:tc hMerge="1">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8016">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O</a:t>
                      </a:r>
                      <a:r>
                        <a:rPr lang="zh-CN" altLang="en-US" sz="600" dirty="0">
                          <a:latin typeface="Microsoft JhengHei UI" panose="020B0604030504040204" charset="-120"/>
                          <a:ea typeface="Microsoft JhengHei UI" panose="020B0604030504040204" charset="-120"/>
                          <a:sym typeface="+mn-ea"/>
                        </a:rPr>
                        <a:t>perating </a:t>
                      </a:r>
                      <a:r>
                        <a:rPr lang="en-US" altLang="zh-CN" sz="600" dirty="0">
                          <a:latin typeface="Microsoft JhengHei UI" panose="020B0604030504040204" charset="-120"/>
                          <a:ea typeface="Microsoft JhengHei UI" panose="020B0604030504040204" charset="-120"/>
                          <a:sym typeface="+mn-ea"/>
                        </a:rPr>
                        <a:t>T</a:t>
                      </a:r>
                      <a:r>
                        <a:rPr lang="zh-CN" altLang="en-US" sz="600" dirty="0">
                          <a:latin typeface="Microsoft JhengHei UI" panose="020B0604030504040204" charset="-120"/>
                          <a:ea typeface="Microsoft JhengHei UI" panose="020B0604030504040204" charset="-120"/>
                          <a:sym typeface="+mn-ea"/>
                        </a:rPr>
                        <a:t>emperature</a:t>
                      </a:r>
                      <a:endParaRPr lang="zh-CN" altLang="en-US" sz="600" dirty="0" smtClean="0">
                        <a:latin typeface="Microsoft JhengHei UI" panose="020B0604030504040204" charset="-120"/>
                        <a:ea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rPr>
                        <a:t>-25~60</a:t>
                      </a:r>
                      <a:r>
                        <a:rPr lang="zh-CN" altLang="zh-CN" sz="600" kern="100" dirty="0" smtClean="0">
                          <a:effectLst/>
                          <a:latin typeface="Microsoft JhengHei UI" panose="020B0604030504040204" charset="-120"/>
                          <a:ea typeface="Microsoft JhengHei UI" panose="020B0604030504040204" charset="-120"/>
                        </a:rPr>
                        <a:t>℃</a:t>
                      </a:r>
                      <a:endParaRPr lang="zh-CN" altLang="zh-CN" sz="600" kern="100" dirty="0" smtClean="0">
                        <a:effectLst/>
                        <a:latin typeface="Microsoft JhengHei UI" panose="020B0604030504040204" charset="-120"/>
                        <a:ea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sym typeface="+mn-ea"/>
                        </a:rPr>
                        <a:t>Storage Temperature</a:t>
                      </a:r>
                      <a:endParaRPr lang="zh-CN" altLang="en-US" sz="600" dirty="0" smtClean="0">
                        <a:latin typeface="Microsoft JhengHei UI" panose="020B0604030504040204" charset="-120"/>
                        <a:ea typeface="Microsoft JhengHei UI" panose="020B0604030504040204" charset="-120"/>
                      </a:endParaRPr>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rPr>
                        <a:t>-40~80℃</a:t>
                      </a:r>
                      <a:endParaRPr lang="en-US" altLang="zh-CN" sz="600" kern="100" dirty="0" smtClean="0">
                        <a:effectLst/>
                        <a:latin typeface="Microsoft JhengHei UI" panose="020B0604030504040204" charset="-120"/>
                        <a:ea typeface="Microsoft JhengHei UI" panose="020B0604030504040204" charset="-120"/>
                      </a:endParaRPr>
                    </a:p>
                  </a:txBody>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sym typeface="+mn-ea"/>
                        </a:rPr>
                        <a:t>V</a:t>
                      </a:r>
                      <a:r>
                        <a:rPr lang="zh-CN" altLang="zh-CN" sz="600" kern="100" dirty="0" smtClean="0">
                          <a:effectLst/>
                          <a:latin typeface="Microsoft JhengHei UI" panose="020B0604030504040204" charset="-120"/>
                          <a:ea typeface="Microsoft JhengHei UI" panose="020B0604030504040204" charset="-120"/>
                          <a:sym typeface="+mn-ea"/>
                        </a:rPr>
                        <a:t>ibration </a:t>
                      </a:r>
                      <a:r>
                        <a:rPr lang="en-US" altLang="zh-CN" sz="600" kern="100" dirty="0" smtClean="0">
                          <a:effectLst/>
                          <a:latin typeface="Microsoft JhengHei UI" panose="020B0604030504040204" charset="-120"/>
                          <a:ea typeface="Microsoft JhengHei UI" panose="020B0604030504040204" charset="-120"/>
                          <a:sym typeface="+mn-ea"/>
                        </a:rPr>
                        <a:t>S</a:t>
                      </a:r>
                      <a:r>
                        <a:rPr lang="zh-CN" altLang="zh-CN" sz="600" kern="100" dirty="0" smtClean="0">
                          <a:effectLst/>
                          <a:latin typeface="Microsoft JhengHei UI" panose="020B0604030504040204" charset="-120"/>
                          <a:ea typeface="Microsoft JhengHei UI" panose="020B0604030504040204" charset="-120"/>
                          <a:sym typeface="+mn-ea"/>
                        </a:rPr>
                        <a:t>hock</a:t>
                      </a:r>
                      <a:endParaRPr lang="zh-CN" altLang="zh-CN" sz="600" kern="100" dirty="0" smtClean="0">
                        <a:effectLst/>
                        <a:latin typeface="Microsoft JhengHei UI" panose="020B0604030504040204" charset="-120"/>
                        <a:ea typeface="Microsoft JhengHei UI" panose="020B0604030504040204" charset="-120"/>
                      </a:endParaRPr>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rPr>
                        <a:t>IEC 60068-2-6 1Grms</a:t>
                      </a:r>
                      <a:endParaRPr lang="en-US" altLang="zh-CN" sz="600" kern="100" dirty="0" smtClean="0">
                        <a:effectLst/>
                        <a:latin typeface="Microsoft JhengHei UI" panose="020B0604030504040204" charset="-120"/>
                        <a:ea typeface="Microsoft JhengHei UI" panose="020B0604030504040204" charset="-120"/>
                      </a:endParaRPr>
                    </a:p>
                  </a:txBody>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sym typeface="+mn-ea"/>
                        </a:rPr>
                        <a:t>Humidity</a:t>
                      </a:r>
                      <a:endParaRPr lang="zh-CN" altLang="en-US" sz="600" dirty="0" smtClean="0">
                        <a:latin typeface="Microsoft JhengHei UI" panose="020B0604030504040204" charset="-120"/>
                        <a:ea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5~95%@45</a:t>
                      </a: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a:t>
                      </a:r>
                      <a:r>
                        <a:rPr lang="en-US"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        </a:t>
                      </a:r>
                      <a:r>
                        <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sym typeface="+mn-ea"/>
                        </a:rPr>
                        <a:t>non-condensing</a:t>
                      </a:r>
                      <a:endParaRPr lang="zh-CN" altLang="zh-CN" sz="600" kern="100" dirty="0" smtClean="0">
                        <a:effectLst/>
                        <a:latin typeface="Microsoft JhengHei UI" panose="020B0604030504040204" charset="-120"/>
                        <a:ea typeface="Microsoft JhengHei UI" panose="020B0604030504040204" charset="-120"/>
                        <a:cs typeface="Microsoft JhengHei UI" panose="020B0604030504040204" charset="-12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dirty="0" smtClean="0">
                          <a:effectLst/>
                          <a:latin typeface="Microsoft JhengHei UI" panose="020B0604030504040204" charset="-120"/>
                          <a:ea typeface="Microsoft JhengHei UI" panose="020B0604030504040204" charset="-120"/>
                          <a:sym typeface="+mn-ea"/>
                        </a:rPr>
                        <a:t>Altitude</a:t>
                      </a:r>
                      <a:endParaRPr lang="zh-CN" altLang="en-US" sz="600" kern="100" dirty="0" smtClean="0">
                        <a:effectLst/>
                        <a:latin typeface="Microsoft JhengHei UI" panose="020B0604030504040204" charset="-120"/>
                        <a:ea typeface="Microsoft JhengHei UI" panose="020B0604030504040204" charset="-120"/>
                      </a:endParaRPr>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zh-CN" altLang="zh-CN" sz="600" kern="100" dirty="0" smtClean="0">
                          <a:effectLst/>
                          <a:latin typeface="Microsoft JhengHei UI" panose="020B0604030504040204" charset="-120"/>
                          <a:ea typeface="Microsoft JhengHei UI" panose="020B0604030504040204" charset="-120"/>
                        </a:rPr>
                        <a:t>≤</a:t>
                      </a:r>
                      <a:r>
                        <a:rPr lang="en-US" altLang="zh-CN" sz="600" kern="100" dirty="0" smtClean="0">
                          <a:effectLst/>
                          <a:latin typeface="Microsoft JhengHei UI" panose="020B0604030504040204" charset="-120"/>
                          <a:ea typeface="Microsoft JhengHei UI" panose="020B0604030504040204" charset="-120"/>
                        </a:rPr>
                        <a:t>5500m</a:t>
                      </a:r>
                      <a:endParaRPr lang="zh-CN" altLang="zh-CN" sz="600" kern="100" dirty="0" smtClean="0">
                        <a:effectLst/>
                        <a:latin typeface="Microsoft JhengHei UI" panose="020B0604030504040204" charset="-120"/>
                        <a:ea typeface="Microsoft JhengHei UI" panose="020B0604030504040204" charset="-120"/>
                      </a:endParaRPr>
                    </a:p>
                  </a:txBody>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kern="100" smtClean="0">
                          <a:effectLst/>
                          <a:latin typeface="Microsoft JhengHei UI" panose="020B0604030504040204" charset="-120"/>
                          <a:ea typeface="Microsoft JhengHei UI" panose="020B0604030504040204" charset="-120"/>
                        </a:rPr>
                        <a:t>MTBF</a:t>
                      </a:r>
                      <a:endParaRPr lang="en-US" altLang="zh-CN" sz="600" kern="100" dirty="0" smtClean="0">
                        <a:effectLst/>
                        <a:latin typeface="Microsoft JhengHei UI" panose="020B0604030504040204" charset="-120"/>
                        <a:ea typeface="Microsoft JhengHei UI" panose="020B0604030504040204" charset="-120"/>
                      </a:endParaRPr>
                    </a:p>
                  </a:txBody>
                  <a:tcPr/>
                </a:tc>
                <a:tc gridSpan="2">
                  <a:txBody>
                    <a:bodyPr/>
                    <a:lstStyle/>
                    <a:p>
                      <a:pPr algn="ctr">
                        <a:spcAft>
                          <a:spcPts val="0"/>
                        </a:spcAft>
                      </a:pPr>
                      <a:r>
                        <a:rPr lang="zh-CN" altLang="zh-CN" sz="600" kern="100" dirty="0" smtClean="0">
                          <a:effectLst/>
                          <a:latin typeface="Microsoft JhengHei UI" panose="020B0604030504040204" charset="-120"/>
                          <a:ea typeface="Microsoft JhengHei UI" panose="020B0604030504040204" charset="-120"/>
                        </a:rPr>
                        <a:t>≥</a:t>
                      </a:r>
                      <a:r>
                        <a:rPr lang="en-US" altLang="zh-CN" sz="600" kern="100" dirty="0" smtClean="0">
                          <a:effectLst/>
                          <a:latin typeface="Microsoft JhengHei UI" panose="020B0604030504040204" charset="-120"/>
                          <a:ea typeface="Microsoft JhengHei UI" panose="020B0604030504040204" charset="-120"/>
                        </a:rPr>
                        <a:t>100000H</a:t>
                      </a:r>
                      <a:endParaRPr lang="zh-CN" altLang="zh-CN" sz="600" kern="100" dirty="0">
                        <a:effectLst/>
                        <a:latin typeface="Microsoft JhengHei UI" panose="020B0604030504040204" charset="-120"/>
                        <a:ea typeface="Microsoft JhengHei UI" panose="020B0604030504040204" charset="-120"/>
                      </a:endParaRPr>
                    </a:p>
                  </a:txBody>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indent="0" algn="ctr">
                        <a:buFont typeface="Arial" panose="020B0604020202020204" pitchFamily="34" charset="0"/>
                        <a:buNone/>
                      </a:pPr>
                      <a:r>
                        <a:rPr lang="en-US" altLang="zh-CN" sz="600" dirty="0">
                          <a:latin typeface="Microsoft JhengHei UI" panose="020B0604030504040204" charset="-120"/>
                          <a:ea typeface="Microsoft JhengHei UI" panose="020B0604030504040204" charset="-120"/>
                          <a:sym typeface="+mn-ea"/>
                        </a:rPr>
                        <a:t>Product Certification</a:t>
                      </a:r>
                      <a:endParaRPr lang="zh-CN" altLang="en-US" sz="600" dirty="0" smtClean="0">
                        <a:latin typeface="Microsoft JhengHei UI" panose="020B0604030504040204" charset="-120"/>
                        <a:ea typeface="Microsoft JhengHei UI" panose="020B0604030504040204" charset="-120"/>
                      </a:endParaRPr>
                    </a:p>
                  </a:txBody>
                  <a:tcPr/>
                </a:tc>
                <a:tc gridSpan="7">
                  <a:txBody>
                    <a:bodyPr/>
                    <a:lstStyle/>
                    <a:p>
                      <a:pPr algn="ctr">
                        <a:spcAft>
                          <a:spcPts val="0"/>
                        </a:spcAft>
                      </a:pPr>
                      <a:r>
                        <a:rPr lang="en-US" altLang="zh-CN" sz="600" kern="100" dirty="0" err="1" smtClean="0">
                          <a:effectLst/>
                          <a:latin typeface="Microsoft JhengHei UI" panose="020B0604030504040204" charset="-120"/>
                          <a:ea typeface="Microsoft JhengHei UI" panose="020B0604030504040204" charset="-120"/>
                        </a:rPr>
                        <a:t>CE,FCC,IC,PSE,UKCA,RoHS</a:t>
                      </a:r>
                      <a:endParaRPr lang="en-US" altLang="zh-CN" sz="600" kern="100" dirty="0" err="1" smtClean="0">
                        <a:effectLst/>
                        <a:latin typeface="Microsoft JhengHei UI" panose="020B0604030504040204" charset="-120"/>
                        <a:ea typeface="Microsoft JhengHei UI" panose="020B0604030504040204" charset="-120"/>
                      </a:endParaRPr>
                    </a:p>
                  </a:txBody>
                  <a:tcPr/>
                </a:tc>
                <a:tc hMerge="1">
                  <a:tcPr/>
                </a:tc>
                <a:tc hMerge="1">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6" name="文本框 65"/>
          <p:cNvSpPr txBox="1"/>
          <p:nvPr/>
        </p:nvSpPr>
        <p:spPr>
          <a:xfrm>
            <a:off x="4299133" y="9485083"/>
            <a:ext cx="2113280" cy="183515"/>
          </a:xfrm>
          <a:prstGeom prst="rect">
            <a:avLst/>
          </a:prstGeom>
          <a:noFill/>
        </p:spPr>
        <p:txBody>
          <a:bodyPr wrap="none" rtlCol="0">
            <a:spAutoFit/>
          </a:bodyPr>
          <a:lstStyle/>
          <a:p>
            <a:pPr algn="l"/>
            <a:r>
              <a:rPr lang="en-US" altLang="zh-CN" sz="600" dirty="0" smtClean="0">
                <a:solidFill>
                  <a:schemeClr val="bg1"/>
                </a:solidFill>
                <a:latin typeface="Microsoft JhengHei UI" panose="020B0604030504040204" charset="-120"/>
                <a:ea typeface="Microsoft JhengHei UI" panose="020B0604030504040204" charset="-120"/>
                <a:sym typeface="+mn-ea"/>
              </a:rPr>
              <a:t>For more product solutions, please call: 400-678-1199</a:t>
            </a:r>
            <a:endParaRPr lang="zh-CN" altLang="en-US" sz="600" dirty="0">
              <a:solidFill>
                <a:schemeClr val="bg1"/>
              </a:solidFill>
              <a:latin typeface="思源黑体 CN Normal" panose="020B0400000000000000" pitchFamily="34" charset="-122"/>
              <a:ea typeface="思源黑体 CN Normal" panose="020B0400000000000000" pitchFamily="34" charset="-122"/>
            </a:endParaRPr>
          </a:p>
        </p:txBody>
      </p:sp>
      <p:pic>
        <p:nvPicPr>
          <p:cNvPr id="3" name="图片 2"/>
          <p:cNvPicPr>
            <a:picLocks noChangeAspect="1"/>
          </p:cNvPicPr>
          <p:nvPr/>
        </p:nvPicPr>
        <p:blipFill>
          <a:blip r:embed="rId3"/>
          <a:stretch>
            <a:fillRect/>
          </a:stretch>
        </p:blipFill>
        <p:spPr>
          <a:xfrm>
            <a:off x="760730" y="8191500"/>
            <a:ext cx="228600" cy="533400"/>
          </a:xfrm>
          <a:prstGeom prst="rect">
            <a:avLst/>
          </a:prstGeom>
        </p:spPr>
      </p:pic>
      <p:sp>
        <p:nvSpPr>
          <p:cNvPr id="101" name="object 36"/>
          <p:cNvSpPr/>
          <p:nvPr/>
        </p:nvSpPr>
        <p:spPr>
          <a:xfrm>
            <a:off x="1446530" y="8420100"/>
            <a:ext cx="76200" cy="685800"/>
          </a:xfrm>
          <a:custGeom>
            <a:avLst/>
            <a:gdLst/>
            <a:ahLst/>
            <a:cxnLst/>
            <a:rect l="l" t="t" r="r" b="b"/>
            <a:pathLst>
              <a:path w="339089" h="452755">
                <a:moveTo>
                  <a:pt x="0" y="0"/>
                </a:moveTo>
                <a:lnTo>
                  <a:pt x="339090" y="0"/>
                </a:lnTo>
                <a:lnTo>
                  <a:pt x="339090" y="452755"/>
                </a:lnTo>
                <a:lnTo>
                  <a:pt x="0" y="452755"/>
                </a:lnTo>
              </a:path>
            </a:pathLst>
          </a:custGeom>
          <a:no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12" name="矩形 111"/>
          <p:cNvSpPr/>
          <p:nvPr/>
        </p:nvSpPr>
        <p:spPr>
          <a:xfrm>
            <a:off x="1065530" y="8420100"/>
            <a:ext cx="457200" cy="78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USB-HID</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113" name="矩形 112"/>
          <p:cNvSpPr/>
          <p:nvPr/>
        </p:nvSpPr>
        <p:spPr>
          <a:xfrm>
            <a:off x="989330" y="8496300"/>
            <a:ext cx="533400" cy="1551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55" dirty="0" smtClean="0">
                <a:solidFill>
                  <a:srgbClr val="002060"/>
                </a:solidFill>
                <a:latin typeface="Microsoft JhengHei UI" panose="020B0604030504040204" charset="-120"/>
                <a:ea typeface="Microsoft JhengHei UI" panose="020B0604030504040204" charset="-120"/>
              </a:rPr>
              <a:t>AUDIO</a:t>
            </a:r>
            <a:endParaRPr lang="en-US" altLang="zh-CN" sz="455" dirty="0" smtClean="0">
              <a:solidFill>
                <a:srgbClr val="002060"/>
              </a:solidFill>
              <a:latin typeface="Microsoft JhengHei UI" panose="020B0604030504040204" charset="-120"/>
              <a:ea typeface="Microsoft JhengHei UI" panose="020B0604030504040204" charset="-120"/>
            </a:endParaRPr>
          </a:p>
        </p:txBody>
      </p:sp>
      <p:pic>
        <p:nvPicPr>
          <p:cNvPr id="139" name="图片 138"/>
          <p:cNvPicPr>
            <a:picLocks noChangeAspect="1"/>
          </p:cNvPicPr>
          <p:nvPr/>
        </p:nvPicPr>
        <p:blipFill>
          <a:blip r:embed="rId3"/>
          <a:stretch>
            <a:fillRect/>
          </a:stretch>
        </p:blipFill>
        <p:spPr>
          <a:xfrm>
            <a:off x="760730" y="8801100"/>
            <a:ext cx="228600" cy="533400"/>
          </a:xfrm>
          <a:prstGeom prst="rect">
            <a:avLst/>
          </a:prstGeom>
        </p:spPr>
      </p:pic>
      <p:sp>
        <p:nvSpPr>
          <p:cNvPr id="147" name="object 42"/>
          <p:cNvSpPr/>
          <p:nvPr/>
        </p:nvSpPr>
        <p:spPr>
          <a:xfrm flipH="1" flipV="1">
            <a:off x="1522730" y="8752206"/>
            <a:ext cx="304800" cy="45719"/>
          </a:xfrm>
          <a:custGeom>
            <a:avLst/>
            <a:gdLst/>
            <a:ahLst/>
            <a:cxnLst/>
            <a:rect l="l" t="t" r="r" b="b"/>
            <a:pathLst>
              <a:path w="339089">
                <a:moveTo>
                  <a:pt x="0" y="0"/>
                </a:moveTo>
                <a:lnTo>
                  <a:pt x="339090" y="0"/>
                </a:lnTo>
              </a:path>
            </a:pathLst>
          </a:custGeom>
          <a:no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grpSp>
        <p:nvGrpSpPr>
          <p:cNvPr id="170" name="object 35"/>
          <p:cNvGrpSpPr/>
          <p:nvPr/>
        </p:nvGrpSpPr>
        <p:grpSpPr>
          <a:xfrm>
            <a:off x="1065522" y="8267707"/>
            <a:ext cx="381008" cy="381000"/>
            <a:chOff x="1632712" y="2684589"/>
            <a:chExt cx="363037" cy="503555"/>
          </a:xfrm>
          <a:noFill/>
        </p:grpSpPr>
        <p:sp>
          <p:nvSpPr>
            <p:cNvPr id="171" name="object 36"/>
            <p:cNvSpPr/>
            <p:nvPr/>
          </p:nvSpPr>
          <p:spPr>
            <a:xfrm>
              <a:off x="1656659" y="2709781"/>
              <a:ext cx="339090" cy="452755"/>
            </a:xfrm>
            <a:custGeom>
              <a:avLst/>
              <a:gdLst/>
              <a:ahLst/>
              <a:cxnLst/>
              <a:rect l="l" t="t" r="r" b="b"/>
              <a:pathLst>
                <a:path w="339089" h="452755">
                  <a:moveTo>
                    <a:pt x="0" y="0"/>
                  </a:moveTo>
                  <a:lnTo>
                    <a:pt x="339090" y="0"/>
                  </a:lnTo>
                  <a:lnTo>
                    <a:pt x="339090" y="452755"/>
                  </a:lnTo>
                  <a:lnTo>
                    <a:pt x="0" y="452755"/>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72" name="object 37"/>
            <p:cNvSpPr/>
            <p:nvPr/>
          </p:nvSpPr>
          <p:spPr>
            <a:xfrm>
              <a:off x="1632712" y="2684589"/>
              <a:ext cx="50800" cy="503555"/>
            </a:xfrm>
            <a:custGeom>
              <a:avLst/>
              <a:gdLst/>
              <a:ahLst/>
              <a:cxnLst/>
              <a:rect l="l" t="t" r="r" b="b"/>
              <a:pathLst>
                <a:path w="50800" h="503555">
                  <a:moveTo>
                    <a:pt x="50406" y="477951"/>
                  </a:moveTo>
                  <a:lnTo>
                    <a:pt x="48425" y="468147"/>
                  </a:lnTo>
                  <a:lnTo>
                    <a:pt x="43027" y="460133"/>
                  </a:lnTo>
                  <a:lnTo>
                    <a:pt x="35013" y="454723"/>
                  </a:lnTo>
                  <a:lnTo>
                    <a:pt x="25196" y="452742"/>
                  </a:lnTo>
                  <a:lnTo>
                    <a:pt x="15392" y="454723"/>
                  </a:lnTo>
                  <a:lnTo>
                    <a:pt x="7378" y="460133"/>
                  </a:lnTo>
                  <a:lnTo>
                    <a:pt x="1981" y="468147"/>
                  </a:lnTo>
                  <a:lnTo>
                    <a:pt x="0" y="477951"/>
                  </a:lnTo>
                  <a:lnTo>
                    <a:pt x="1981" y="487768"/>
                  </a:lnTo>
                  <a:lnTo>
                    <a:pt x="7378" y="495782"/>
                  </a:lnTo>
                  <a:lnTo>
                    <a:pt x="15392" y="501180"/>
                  </a:lnTo>
                  <a:lnTo>
                    <a:pt x="25196" y="503161"/>
                  </a:lnTo>
                  <a:lnTo>
                    <a:pt x="35013" y="501180"/>
                  </a:lnTo>
                  <a:lnTo>
                    <a:pt x="43027" y="495782"/>
                  </a:lnTo>
                  <a:lnTo>
                    <a:pt x="48425" y="487768"/>
                  </a:lnTo>
                  <a:lnTo>
                    <a:pt x="50406" y="477951"/>
                  </a:lnTo>
                  <a:close/>
                </a:path>
                <a:path w="50800" h="503555">
                  <a:moveTo>
                    <a:pt x="50406" y="25196"/>
                  </a:moveTo>
                  <a:lnTo>
                    <a:pt x="48425" y="15379"/>
                  </a:lnTo>
                  <a:lnTo>
                    <a:pt x="43027" y="7378"/>
                  </a:lnTo>
                  <a:lnTo>
                    <a:pt x="35013" y="1981"/>
                  </a:lnTo>
                  <a:lnTo>
                    <a:pt x="25196" y="0"/>
                  </a:lnTo>
                  <a:lnTo>
                    <a:pt x="15392" y="1981"/>
                  </a:lnTo>
                  <a:lnTo>
                    <a:pt x="7378" y="7378"/>
                  </a:lnTo>
                  <a:lnTo>
                    <a:pt x="1981" y="15379"/>
                  </a:lnTo>
                  <a:lnTo>
                    <a:pt x="0" y="25196"/>
                  </a:lnTo>
                  <a:lnTo>
                    <a:pt x="1981" y="35001"/>
                  </a:lnTo>
                  <a:lnTo>
                    <a:pt x="7378" y="43014"/>
                  </a:lnTo>
                  <a:lnTo>
                    <a:pt x="15392" y="48425"/>
                  </a:lnTo>
                  <a:lnTo>
                    <a:pt x="25196" y="50406"/>
                  </a:lnTo>
                  <a:lnTo>
                    <a:pt x="35013" y="48425"/>
                  </a:lnTo>
                  <a:lnTo>
                    <a:pt x="43027" y="43014"/>
                  </a:lnTo>
                  <a:lnTo>
                    <a:pt x="48425" y="35001"/>
                  </a:lnTo>
                  <a:lnTo>
                    <a:pt x="50406" y="25196"/>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73" name="object 38"/>
            <p:cNvSpPr/>
            <p:nvPr/>
          </p:nvSpPr>
          <p:spPr>
            <a:xfrm>
              <a:off x="1656659" y="2860325"/>
              <a:ext cx="339090" cy="0"/>
            </a:xfrm>
            <a:custGeom>
              <a:avLst/>
              <a:gdLst/>
              <a:ahLst/>
              <a:cxnLst/>
              <a:rect l="l" t="t" r="r" b="b"/>
              <a:pathLst>
                <a:path w="339089">
                  <a:moveTo>
                    <a:pt x="0" y="0"/>
                  </a:moveTo>
                  <a:lnTo>
                    <a:pt x="339090" y="0"/>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74" name="object 39"/>
            <p:cNvSpPr/>
            <p:nvPr/>
          </p:nvSpPr>
          <p:spPr>
            <a:xfrm>
              <a:off x="1632720" y="2835119"/>
              <a:ext cx="50800" cy="50800"/>
            </a:xfrm>
            <a:custGeom>
              <a:avLst/>
              <a:gdLst/>
              <a:ahLst/>
              <a:cxnLst/>
              <a:rect l="l" t="t" r="r" b="b"/>
              <a:pathLst>
                <a:path w="50800" h="50800">
                  <a:moveTo>
                    <a:pt x="25196" y="0"/>
                  </a:moveTo>
                  <a:lnTo>
                    <a:pt x="15387" y="1981"/>
                  </a:lnTo>
                  <a:lnTo>
                    <a:pt x="7378" y="7385"/>
                  </a:lnTo>
                  <a:lnTo>
                    <a:pt x="1979" y="15398"/>
                  </a:lnTo>
                  <a:lnTo>
                    <a:pt x="0" y="25209"/>
                  </a:lnTo>
                  <a:lnTo>
                    <a:pt x="1979" y="35013"/>
                  </a:lnTo>
                  <a:lnTo>
                    <a:pt x="7378" y="43022"/>
                  </a:lnTo>
                  <a:lnTo>
                    <a:pt x="15387" y="48424"/>
                  </a:lnTo>
                  <a:lnTo>
                    <a:pt x="25196" y="50406"/>
                  </a:lnTo>
                  <a:lnTo>
                    <a:pt x="35007" y="48424"/>
                  </a:lnTo>
                  <a:lnTo>
                    <a:pt x="43021" y="43022"/>
                  </a:lnTo>
                  <a:lnTo>
                    <a:pt x="48424" y="35013"/>
                  </a:lnTo>
                  <a:lnTo>
                    <a:pt x="50406" y="25209"/>
                  </a:lnTo>
                  <a:lnTo>
                    <a:pt x="48424" y="15398"/>
                  </a:lnTo>
                  <a:lnTo>
                    <a:pt x="43021" y="7385"/>
                  </a:lnTo>
                  <a:lnTo>
                    <a:pt x="35007" y="1981"/>
                  </a:lnTo>
                  <a:lnTo>
                    <a:pt x="25196" y="0"/>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77" name="object 42"/>
            <p:cNvSpPr/>
            <p:nvPr/>
          </p:nvSpPr>
          <p:spPr>
            <a:xfrm>
              <a:off x="1656659" y="3006307"/>
              <a:ext cx="339090" cy="0"/>
            </a:xfrm>
            <a:custGeom>
              <a:avLst/>
              <a:gdLst/>
              <a:ahLst/>
              <a:cxnLst/>
              <a:rect l="l" t="t" r="r" b="b"/>
              <a:pathLst>
                <a:path w="339089">
                  <a:moveTo>
                    <a:pt x="0" y="0"/>
                  </a:moveTo>
                  <a:lnTo>
                    <a:pt x="339090" y="0"/>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78" name="object 43"/>
            <p:cNvSpPr/>
            <p:nvPr/>
          </p:nvSpPr>
          <p:spPr>
            <a:xfrm>
              <a:off x="1632720" y="2981105"/>
              <a:ext cx="50800" cy="50800"/>
            </a:xfrm>
            <a:custGeom>
              <a:avLst/>
              <a:gdLst/>
              <a:ahLst/>
              <a:cxnLst/>
              <a:rect l="l" t="t" r="r" b="b"/>
              <a:pathLst>
                <a:path w="50800" h="50800">
                  <a:moveTo>
                    <a:pt x="25196" y="0"/>
                  </a:moveTo>
                  <a:lnTo>
                    <a:pt x="15387" y="1981"/>
                  </a:lnTo>
                  <a:lnTo>
                    <a:pt x="7378" y="7383"/>
                  </a:lnTo>
                  <a:lnTo>
                    <a:pt x="1979" y="15392"/>
                  </a:lnTo>
                  <a:lnTo>
                    <a:pt x="0" y="25196"/>
                  </a:lnTo>
                  <a:lnTo>
                    <a:pt x="1979" y="35007"/>
                  </a:lnTo>
                  <a:lnTo>
                    <a:pt x="7378" y="43021"/>
                  </a:lnTo>
                  <a:lnTo>
                    <a:pt x="15387" y="48424"/>
                  </a:lnTo>
                  <a:lnTo>
                    <a:pt x="25196" y="50406"/>
                  </a:lnTo>
                  <a:lnTo>
                    <a:pt x="35007" y="48424"/>
                  </a:lnTo>
                  <a:lnTo>
                    <a:pt x="43021" y="43021"/>
                  </a:lnTo>
                  <a:lnTo>
                    <a:pt x="48424" y="35007"/>
                  </a:lnTo>
                  <a:lnTo>
                    <a:pt x="50406" y="25196"/>
                  </a:lnTo>
                  <a:lnTo>
                    <a:pt x="48424" y="15392"/>
                  </a:lnTo>
                  <a:lnTo>
                    <a:pt x="43021" y="7383"/>
                  </a:lnTo>
                  <a:lnTo>
                    <a:pt x="35007" y="1981"/>
                  </a:lnTo>
                  <a:lnTo>
                    <a:pt x="25196" y="0"/>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grpSp>
      <p:sp>
        <p:nvSpPr>
          <p:cNvPr id="179" name="矩形 178"/>
          <p:cNvSpPr/>
          <p:nvPr/>
        </p:nvSpPr>
        <p:spPr>
          <a:xfrm>
            <a:off x="1065530" y="8305800"/>
            <a:ext cx="457200" cy="76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HDMI A2</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180" name="矩形 179"/>
          <p:cNvSpPr/>
          <p:nvPr/>
        </p:nvSpPr>
        <p:spPr>
          <a:xfrm>
            <a:off x="1065530" y="8801101"/>
            <a:ext cx="457200" cy="76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HDMI B1</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181" name="矩形 180"/>
          <p:cNvSpPr/>
          <p:nvPr/>
        </p:nvSpPr>
        <p:spPr>
          <a:xfrm>
            <a:off x="1065530" y="9029700"/>
            <a:ext cx="457200" cy="78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USB-HID</a:t>
            </a:r>
            <a:endParaRPr lang="en-US" altLang="zh-CN" sz="455" dirty="0" smtClean="0">
              <a:solidFill>
                <a:srgbClr val="002060"/>
              </a:solidFill>
              <a:latin typeface="Microsoft JhengHei UI" panose="020B0604030504040204" charset="-120"/>
              <a:ea typeface="Microsoft JhengHei UI" panose="020B0604030504040204" charset="-120"/>
            </a:endParaRPr>
          </a:p>
        </p:txBody>
      </p:sp>
      <p:grpSp>
        <p:nvGrpSpPr>
          <p:cNvPr id="182" name="object 35"/>
          <p:cNvGrpSpPr/>
          <p:nvPr/>
        </p:nvGrpSpPr>
        <p:grpSpPr>
          <a:xfrm>
            <a:off x="1065522" y="8877307"/>
            <a:ext cx="381008" cy="381000"/>
            <a:chOff x="1632712" y="2684589"/>
            <a:chExt cx="363037" cy="503555"/>
          </a:xfrm>
          <a:noFill/>
        </p:grpSpPr>
        <p:sp>
          <p:nvSpPr>
            <p:cNvPr id="183" name="object 36"/>
            <p:cNvSpPr/>
            <p:nvPr/>
          </p:nvSpPr>
          <p:spPr>
            <a:xfrm>
              <a:off x="1656659" y="2709781"/>
              <a:ext cx="339090" cy="452755"/>
            </a:xfrm>
            <a:custGeom>
              <a:avLst/>
              <a:gdLst/>
              <a:ahLst/>
              <a:cxnLst/>
              <a:rect l="l" t="t" r="r" b="b"/>
              <a:pathLst>
                <a:path w="339089" h="452755">
                  <a:moveTo>
                    <a:pt x="0" y="0"/>
                  </a:moveTo>
                  <a:lnTo>
                    <a:pt x="339090" y="0"/>
                  </a:lnTo>
                  <a:lnTo>
                    <a:pt x="339090" y="452755"/>
                  </a:lnTo>
                  <a:lnTo>
                    <a:pt x="0" y="452755"/>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84" name="object 37"/>
            <p:cNvSpPr/>
            <p:nvPr/>
          </p:nvSpPr>
          <p:spPr>
            <a:xfrm>
              <a:off x="1632712" y="2684589"/>
              <a:ext cx="50800" cy="503555"/>
            </a:xfrm>
            <a:custGeom>
              <a:avLst/>
              <a:gdLst/>
              <a:ahLst/>
              <a:cxnLst/>
              <a:rect l="l" t="t" r="r" b="b"/>
              <a:pathLst>
                <a:path w="50800" h="503555">
                  <a:moveTo>
                    <a:pt x="50406" y="477951"/>
                  </a:moveTo>
                  <a:lnTo>
                    <a:pt x="48425" y="468147"/>
                  </a:lnTo>
                  <a:lnTo>
                    <a:pt x="43027" y="460133"/>
                  </a:lnTo>
                  <a:lnTo>
                    <a:pt x="35013" y="454723"/>
                  </a:lnTo>
                  <a:lnTo>
                    <a:pt x="25196" y="452742"/>
                  </a:lnTo>
                  <a:lnTo>
                    <a:pt x="15392" y="454723"/>
                  </a:lnTo>
                  <a:lnTo>
                    <a:pt x="7378" y="460133"/>
                  </a:lnTo>
                  <a:lnTo>
                    <a:pt x="1981" y="468147"/>
                  </a:lnTo>
                  <a:lnTo>
                    <a:pt x="0" y="477951"/>
                  </a:lnTo>
                  <a:lnTo>
                    <a:pt x="1981" y="487768"/>
                  </a:lnTo>
                  <a:lnTo>
                    <a:pt x="7378" y="495782"/>
                  </a:lnTo>
                  <a:lnTo>
                    <a:pt x="15392" y="501180"/>
                  </a:lnTo>
                  <a:lnTo>
                    <a:pt x="25196" y="503161"/>
                  </a:lnTo>
                  <a:lnTo>
                    <a:pt x="35013" y="501180"/>
                  </a:lnTo>
                  <a:lnTo>
                    <a:pt x="43027" y="495782"/>
                  </a:lnTo>
                  <a:lnTo>
                    <a:pt x="48425" y="487768"/>
                  </a:lnTo>
                  <a:lnTo>
                    <a:pt x="50406" y="477951"/>
                  </a:lnTo>
                  <a:close/>
                </a:path>
                <a:path w="50800" h="503555">
                  <a:moveTo>
                    <a:pt x="50406" y="25196"/>
                  </a:moveTo>
                  <a:lnTo>
                    <a:pt x="48425" y="15379"/>
                  </a:lnTo>
                  <a:lnTo>
                    <a:pt x="43027" y="7378"/>
                  </a:lnTo>
                  <a:lnTo>
                    <a:pt x="35013" y="1981"/>
                  </a:lnTo>
                  <a:lnTo>
                    <a:pt x="25196" y="0"/>
                  </a:lnTo>
                  <a:lnTo>
                    <a:pt x="15392" y="1981"/>
                  </a:lnTo>
                  <a:lnTo>
                    <a:pt x="7378" y="7378"/>
                  </a:lnTo>
                  <a:lnTo>
                    <a:pt x="1981" y="15379"/>
                  </a:lnTo>
                  <a:lnTo>
                    <a:pt x="0" y="25196"/>
                  </a:lnTo>
                  <a:lnTo>
                    <a:pt x="1981" y="35001"/>
                  </a:lnTo>
                  <a:lnTo>
                    <a:pt x="7378" y="43014"/>
                  </a:lnTo>
                  <a:lnTo>
                    <a:pt x="15392" y="48425"/>
                  </a:lnTo>
                  <a:lnTo>
                    <a:pt x="25196" y="50406"/>
                  </a:lnTo>
                  <a:lnTo>
                    <a:pt x="35013" y="48425"/>
                  </a:lnTo>
                  <a:lnTo>
                    <a:pt x="43027" y="43014"/>
                  </a:lnTo>
                  <a:lnTo>
                    <a:pt x="48425" y="35001"/>
                  </a:lnTo>
                  <a:lnTo>
                    <a:pt x="50406" y="25196"/>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85" name="object 38"/>
            <p:cNvSpPr/>
            <p:nvPr/>
          </p:nvSpPr>
          <p:spPr>
            <a:xfrm>
              <a:off x="1656659" y="2860325"/>
              <a:ext cx="339090" cy="0"/>
            </a:xfrm>
            <a:custGeom>
              <a:avLst/>
              <a:gdLst/>
              <a:ahLst/>
              <a:cxnLst/>
              <a:rect l="l" t="t" r="r" b="b"/>
              <a:pathLst>
                <a:path w="339089">
                  <a:moveTo>
                    <a:pt x="0" y="0"/>
                  </a:moveTo>
                  <a:lnTo>
                    <a:pt x="339090" y="0"/>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86" name="object 39"/>
            <p:cNvSpPr/>
            <p:nvPr/>
          </p:nvSpPr>
          <p:spPr>
            <a:xfrm>
              <a:off x="1632720" y="2835119"/>
              <a:ext cx="50800" cy="50800"/>
            </a:xfrm>
            <a:custGeom>
              <a:avLst/>
              <a:gdLst/>
              <a:ahLst/>
              <a:cxnLst/>
              <a:rect l="l" t="t" r="r" b="b"/>
              <a:pathLst>
                <a:path w="50800" h="50800">
                  <a:moveTo>
                    <a:pt x="25196" y="0"/>
                  </a:moveTo>
                  <a:lnTo>
                    <a:pt x="15387" y="1981"/>
                  </a:lnTo>
                  <a:lnTo>
                    <a:pt x="7378" y="7385"/>
                  </a:lnTo>
                  <a:lnTo>
                    <a:pt x="1979" y="15398"/>
                  </a:lnTo>
                  <a:lnTo>
                    <a:pt x="0" y="25209"/>
                  </a:lnTo>
                  <a:lnTo>
                    <a:pt x="1979" y="35013"/>
                  </a:lnTo>
                  <a:lnTo>
                    <a:pt x="7378" y="43022"/>
                  </a:lnTo>
                  <a:lnTo>
                    <a:pt x="15387" y="48424"/>
                  </a:lnTo>
                  <a:lnTo>
                    <a:pt x="25196" y="50406"/>
                  </a:lnTo>
                  <a:lnTo>
                    <a:pt x="35007" y="48424"/>
                  </a:lnTo>
                  <a:lnTo>
                    <a:pt x="43021" y="43022"/>
                  </a:lnTo>
                  <a:lnTo>
                    <a:pt x="48424" y="35013"/>
                  </a:lnTo>
                  <a:lnTo>
                    <a:pt x="50406" y="25209"/>
                  </a:lnTo>
                  <a:lnTo>
                    <a:pt x="48424" y="15398"/>
                  </a:lnTo>
                  <a:lnTo>
                    <a:pt x="43021" y="7385"/>
                  </a:lnTo>
                  <a:lnTo>
                    <a:pt x="35007" y="1981"/>
                  </a:lnTo>
                  <a:lnTo>
                    <a:pt x="25196" y="0"/>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89" name="object 42"/>
            <p:cNvSpPr/>
            <p:nvPr/>
          </p:nvSpPr>
          <p:spPr>
            <a:xfrm>
              <a:off x="1656659" y="3006307"/>
              <a:ext cx="339090" cy="0"/>
            </a:xfrm>
            <a:custGeom>
              <a:avLst/>
              <a:gdLst/>
              <a:ahLst/>
              <a:cxnLst/>
              <a:rect l="l" t="t" r="r" b="b"/>
              <a:pathLst>
                <a:path w="339089">
                  <a:moveTo>
                    <a:pt x="0" y="0"/>
                  </a:moveTo>
                  <a:lnTo>
                    <a:pt x="339090" y="0"/>
                  </a:lnTo>
                </a:path>
              </a:pathLst>
            </a:custGeom>
            <a:grpFill/>
            <a:ln w="14897">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sp>
          <p:nvSpPr>
            <p:cNvPr id="190" name="object 43"/>
            <p:cNvSpPr/>
            <p:nvPr/>
          </p:nvSpPr>
          <p:spPr>
            <a:xfrm>
              <a:off x="1632720" y="2981105"/>
              <a:ext cx="50800" cy="50800"/>
            </a:xfrm>
            <a:custGeom>
              <a:avLst/>
              <a:gdLst/>
              <a:ahLst/>
              <a:cxnLst/>
              <a:rect l="l" t="t" r="r" b="b"/>
              <a:pathLst>
                <a:path w="50800" h="50800">
                  <a:moveTo>
                    <a:pt x="25196" y="0"/>
                  </a:moveTo>
                  <a:lnTo>
                    <a:pt x="15387" y="1981"/>
                  </a:lnTo>
                  <a:lnTo>
                    <a:pt x="7378" y="7383"/>
                  </a:lnTo>
                  <a:lnTo>
                    <a:pt x="1979" y="15392"/>
                  </a:lnTo>
                  <a:lnTo>
                    <a:pt x="0" y="25196"/>
                  </a:lnTo>
                  <a:lnTo>
                    <a:pt x="1979" y="35007"/>
                  </a:lnTo>
                  <a:lnTo>
                    <a:pt x="7378" y="43021"/>
                  </a:lnTo>
                  <a:lnTo>
                    <a:pt x="15387" y="48424"/>
                  </a:lnTo>
                  <a:lnTo>
                    <a:pt x="25196" y="50406"/>
                  </a:lnTo>
                  <a:lnTo>
                    <a:pt x="35007" y="48424"/>
                  </a:lnTo>
                  <a:lnTo>
                    <a:pt x="43021" y="43021"/>
                  </a:lnTo>
                  <a:lnTo>
                    <a:pt x="48424" y="35007"/>
                  </a:lnTo>
                  <a:lnTo>
                    <a:pt x="50406" y="25196"/>
                  </a:lnTo>
                  <a:lnTo>
                    <a:pt x="48424" y="15392"/>
                  </a:lnTo>
                  <a:lnTo>
                    <a:pt x="43021" y="7383"/>
                  </a:lnTo>
                  <a:lnTo>
                    <a:pt x="35007" y="1981"/>
                  </a:lnTo>
                  <a:lnTo>
                    <a:pt x="25196" y="0"/>
                  </a:lnTo>
                  <a:close/>
                </a:path>
              </a:pathLst>
            </a:custGeom>
            <a:solidFill>
              <a:srgbClr val="002060"/>
            </a:solidFill>
            <a:ln>
              <a:solidFill>
                <a:srgbClr val="002060"/>
              </a:solidFill>
            </a:ln>
          </p:spPr>
          <p:txBody>
            <a:bodyPr wrap="square" lIns="0" tIns="0" rIns="0" bIns="0" rtlCol="0"/>
            <a:lstStyle/>
            <a:p>
              <a:endParaRPr sz="1500">
                <a:latin typeface="Microsoft JhengHei UI" panose="020B0604030504040204" charset="-120"/>
                <a:ea typeface="Microsoft JhengHei UI" panose="020B0604030504040204" charset="-120"/>
              </a:endParaRPr>
            </a:p>
          </p:txBody>
        </p:sp>
      </p:grpSp>
      <p:sp>
        <p:nvSpPr>
          <p:cNvPr id="191" name="矩形 190"/>
          <p:cNvSpPr/>
          <p:nvPr/>
        </p:nvSpPr>
        <p:spPr>
          <a:xfrm>
            <a:off x="1065530" y="8915400"/>
            <a:ext cx="457200" cy="76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HDMI B2</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192" name="矩形 191"/>
          <p:cNvSpPr/>
          <p:nvPr/>
        </p:nvSpPr>
        <p:spPr>
          <a:xfrm>
            <a:off x="989330" y="9105900"/>
            <a:ext cx="533400" cy="1551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55" dirty="0" smtClean="0">
                <a:solidFill>
                  <a:srgbClr val="002060"/>
                </a:solidFill>
                <a:latin typeface="Microsoft JhengHei UI" panose="020B0604030504040204" charset="-120"/>
                <a:ea typeface="Microsoft JhengHei UI" panose="020B0604030504040204" charset="-120"/>
              </a:rPr>
              <a:t>AUDIO</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195" name="矩形 194"/>
          <p:cNvSpPr/>
          <p:nvPr/>
        </p:nvSpPr>
        <p:spPr>
          <a:xfrm>
            <a:off x="4342130" y="8420100"/>
            <a:ext cx="6096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HDMI &amp;VGA(1)</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197" name="矩形 196"/>
          <p:cNvSpPr/>
          <p:nvPr/>
        </p:nvSpPr>
        <p:spPr>
          <a:xfrm>
            <a:off x="4342130" y="8761600"/>
            <a:ext cx="457200" cy="78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USB-HID</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198" name="矩形 197"/>
          <p:cNvSpPr/>
          <p:nvPr/>
        </p:nvSpPr>
        <p:spPr>
          <a:xfrm>
            <a:off x="4265930" y="8872384"/>
            <a:ext cx="533400" cy="1551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55" dirty="0" smtClean="0">
                <a:solidFill>
                  <a:srgbClr val="002060"/>
                </a:solidFill>
                <a:latin typeface="Microsoft JhengHei UI" panose="020B0604030504040204" charset="-120"/>
                <a:ea typeface="Microsoft JhengHei UI" panose="020B0604030504040204" charset="-120"/>
              </a:rPr>
              <a:t>AUDIO</a:t>
            </a:r>
            <a:endParaRPr lang="en-US" altLang="zh-CN" sz="455" dirty="0" smtClean="0">
              <a:solidFill>
                <a:srgbClr val="002060"/>
              </a:solidFill>
              <a:latin typeface="Microsoft JhengHei UI" panose="020B0604030504040204" charset="-120"/>
              <a:ea typeface="Microsoft JhengHei UI" panose="020B0604030504040204" charset="-120"/>
            </a:endParaRPr>
          </a:p>
        </p:txBody>
      </p:sp>
      <p:sp>
        <p:nvSpPr>
          <p:cNvPr id="203" name="object 176"/>
          <p:cNvSpPr/>
          <p:nvPr/>
        </p:nvSpPr>
        <p:spPr>
          <a:xfrm>
            <a:off x="5442331" y="8569079"/>
            <a:ext cx="484365" cy="382968"/>
          </a:xfrm>
          <a:custGeom>
            <a:avLst/>
            <a:gdLst/>
            <a:ahLst/>
            <a:cxnLst/>
            <a:rect l="l" t="t" r="r" b="b"/>
            <a:pathLst>
              <a:path w="484365" h="382968">
                <a:moveTo>
                  <a:pt x="5029" y="333286"/>
                </a:moveTo>
                <a:lnTo>
                  <a:pt x="207505" y="333286"/>
                </a:lnTo>
                <a:lnTo>
                  <a:pt x="451446" y="293598"/>
                </a:lnTo>
                <a:lnTo>
                  <a:pt x="32905" y="293598"/>
                </a:lnTo>
                <a:lnTo>
                  <a:pt x="32905" y="32918"/>
                </a:lnTo>
                <a:lnTo>
                  <a:pt x="451446" y="32918"/>
                </a:lnTo>
                <a:lnTo>
                  <a:pt x="473151" y="0"/>
                </a:lnTo>
                <a:lnTo>
                  <a:pt x="5029" y="0"/>
                </a:lnTo>
                <a:lnTo>
                  <a:pt x="0" y="5829"/>
                </a:lnTo>
                <a:lnTo>
                  <a:pt x="0" y="327469"/>
                </a:lnTo>
                <a:lnTo>
                  <a:pt x="5029" y="333286"/>
                </a:lnTo>
                <a:close/>
              </a:path>
              <a:path w="484365" h="382968">
                <a:moveTo>
                  <a:pt x="276948" y="333286"/>
                </a:moveTo>
                <a:lnTo>
                  <a:pt x="479323" y="333286"/>
                </a:lnTo>
                <a:lnTo>
                  <a:pt x="484365" y="327469"/>
                </a:lnTo>
                <a:lnTo>
                  <a:pt x="484365" y="5829"/>
                </a:lnTo>
                <a:lnTo>
                  <a:pt x="479323" y="0"/>
                </a:lnTo>
                <a:lnTo>
                  <a:pt x="473151" y="0"/>
                </a:lnTo>
                <a:lnTo>
                  <a:pt x="451446" y="32918"/>
                </a:lnTo>
                <a:lnTo>
                  <a:pt x="451446" y="293598"/>
                </a:lnTo>
                <a:lnTo>
                  <a:pt x="207505" y="333286"/>
                </a:lnTo>
                <a:lnTo>
                  <a:pt x="205079" y="335965"/>
                </a:lnTo>
                <a:lnTo>
                  <a:pt x="194144" y="364134"/>
                </a:lnTo>
                <a:lnTo>
                  <a:pt x="193192" y="366242"/>
                </a:lnTo>
                <a:lnTo>
                  <a:pt x="190538" y="367969"/>
                </a:lnTo>
                <a:lnTo>
                  <a:pt x="150723" y="367969"/>
                </a:lnTo>
                <a:lnTo>
                  <a:pt x="146507" y="369849"/>
                </a:lnTo>
                <a:lnTo>
                  <a:pt x="146507" y="378752"/>
                </a:lnTo>
                <a:lnTo>
                  <a:pt x="148399" y="382968"/>
                </a:lnTo>
                <a:lnTo>
                  <a:pt x="333730" y="382968"/>
                </a:lnTo>
                <a:lnTo>
                  <a:pt x="337934" y="381076"/>
                </a:lnTo>
                <a:lnTo>
                  <a:pt x="337934" y="372173"/>
                </a:lnTo>
                <a:lnTo>
                  <a:pt x="336054" y="367969"/>
                </a:lnTo>
                <a:lnTo>
                  <a:pt x="293903" y="367969"/>
                </a:lnTo>
                <a:lnTo>
                  <a:pt x="291249" y="366242"/>
                </a:lnTo>
                <a:lnTo>
                  <a:pt x="290296" y="364134"/>
                </a:lnTo>
                <a:lnTo>
                  <a:pt x="279374" y="335965"/>
                </a:lnTo>
                <a:lnTo>
                  <a:pt x="276948" y="333286"/>
                </a:lnTo>
                <a:close/>
              </a:path>
            </a:pathLst>
          </a:custGeom>
          <a:solidFill>
            <a:srgbClr val="002060"/>
          </a:solidFill>
          <a:ln>
            <a:noFill/>
          </a:ln>
        </p:spPr>
        <p:txBody>
          <a:bodyPr wrap="square" lIns="0" tIns="0" rIns="0" bIns="0" rtlCol="0">
            <a:noAutofit/>
          </a:bodyPr>
          <a:lstStyle/>
          <a:p/>
        </p:txBody>
      </p:sp>
      <p:sp>
        <p:nvSpPr>
          <p:cNvPr id="204" name="object 177"/>
          <p:cNvSpPr/>
          <p:nvPr/>
        </p:nvSpPr>
        <p:spPr>
          <a:xfrm>
            <a:off x="4951730" y="8569079"/>
            <a:ext cx="484365" cy="382968"/>
          </a:xfrm>
          <a:custGeom>
            <a:avLst/>
            <a:gdLst/>
            <a:ahLst/>
            <a:cxnLst/>
            <a:rect l="l" t="t" r="r" b="b"/>
            <a:pathLst>
              <a:path w="484365" h="382968">
                <a:moveTo>
                  <a:pt x="5029" y="333286"/>
                </a:moveTo>
                <a:lnTo>
                  <a:pt x="207505" y="333286"/>
                </a:lnTo>
                <a:lnTo>
                  <a:pt x="451446" y="293598"/>
                </a:lnTo>
                <a:lnTo>
                  <a:pt x="32893" y="293598"/>
                </a:lnTo>
                <a:lnTo>
                  <a:pt x="32893" y="32918"/>
                </a:lnTo>
                <a:lnTo>
                  <a:pt x="451446" y="32918"/>
                </a:lnTo>
                <a:lnTo>
                  <a:pt x="473138" y="0"/>
                </a:lnTo>
                <a:lnTo>
                  <a:pt x="5029" y="0"/>
                </a:lnTo>
                <a:lnTo>
                  <a:pt x="0" y="5829"/>
                </a:lnTo>
                <a:lnTo>
                  <a:pt x="0" y="327469"/>
                </a:lnTo>
                <a:lnTo>
                  <a:pt x="5029" y="333286"/>
                </a:lnTo>
                <a:close/>
              </a:path>
              <a:path w="484365" h="382968">
                <a:moveTo>
                  <a:pt x="276961" y="333286"/>
                </a:moveTo>
                <a:lnTo>
                  <a:pt x="479336" y="333286"/>
                </a:lnTo>
                <a:lnTo>
                  <a:pt x="484365" y="327469"/>
                </a:lnTo>
                <a:lnTo>
                  <a:pt x="484365" y="5829"/>
                </a:lnTo>
                <a:lnTo>
                  <a:pt x="479336" y="0"/>
                </a:lnTo>
                <a:lnTo>
                  <a:pt x="473138" y="0"/>
                </a:lnTo>
                <a:lnTo>
                  <a:pt x="451446" y="32918"/>
                </a:lnTo>
                <a:lnTo>
                  <a:pt x="451446" y="293598"/>
                </a:lnTo>
                <a:lnTo>
                  <a:pt x="207505" y="333286"/>
                </a:lnTo>
                <a:lnTo>
                  <a:pt x="205066" y="335965"/>
                </a:lnTo>
                <a:lnTo>
                  <a:pt x="194157" y="364134"/>
                </a:lnTo>
                <a:lnTo>
                  <a:pt x="193192" y="366242"/>
                </a:lnTo>
                <a:lnTo>
                  <a:pt x="190538" y="367969"/>
                </a:lnTo>
                <a:lnTo>
                  <a:pt x="150723" y="367969"/>
                </a:lnTo>
                <a:lnTo>
                  <a:pt x="146507" y="369849"/>
                </a:lnTo>
                <a:lnTo>
                  <a:pt x="146507" y="378752"/>
                </a:lnTo>
                <a:lnTo>
                  <a:pt x="148399" y="382968"/>
                </a:lnTo>
                <a:lnTo>
                  <a:pt x="333730" y="382968"/>
                </a:lnTo>
                <a:lnTo>
                  <a:pt x="337934" y="381076"/>
                </a:lnTo>
                <a:lnTo>
                  <a:pt x="337934" y="372173"/>
                </a:lnTo>
                <a:lnTo>
                  <a:pt x="336042" y="367969"/>
                </a:lnTo>
                <a:lnTo>
                  <a:pt x="293916" y="367969"/>
                </a:lnTo>
                <a:lnTo>
                  <a:pt x="291261" y="366242"/>
                </a:lnTo>
                <a:lnTo>
                  <a:pt x="290296" y="364134"/>
                </a:lnTo>
                <a:lnTo>
                  <a:pt x="279361" y="335965"/>
                </a:lnTo>
                <a:lnTo>
                  <a:pt x="276961" y="333286"/>
                </a:lnTo>
                <a:close/>
              </a:path>
            </a:pathLst>
          </a:custGeom>
          <a:solidFill>
            <a:srgbClr val="002060"/>
          </a:solidFill>
          <a:ln>
            <a:noFill/>
          </a:ln>
        </p:spPr>
        <p:txBody>
          <a:bodyPr wrap="square" lIns="0" tIns="0" rIns="0" bIns="0" rtlCol="0">
            <a:noAutofit/>
          </a:bodyPr>
          <a:lstStyle/>
          <a:p>
            <a:endParaRPr>
              <a:latin typeface="Microsoft JhengHei UI" panose="020B0604030504040204" charset="-120"/>
              <a:ea typeface="Microsoft JhengHei UI" panose="020B0604030504040204" charset="-120"/>
            </a:endParaRPr>
          </a:p>
        </p:txBody>
      </p:sp>
      <p:sp>
        <p:nvSpPr>
          <p:cNvPr id="205" name="object 187"/>
          <p:cNvSpPr/>
          <p:nvPr/>
        </p:nvSpPr>
        <p:spPr>
          <a:xfrm>
            <a:off x="4868184" y="8801402"/>
            <a:ext cx="33893" cy="41592"/>
          </a:xfrm>
          <a:custGeom>
            <a:avLst/>
            <a:gdLst/>
            <a:ahLst/>
            <a:cxnLst/>
            <a:rect l="l" t="t" r="r" b="b"/>
            <a:pathLst>
              <a:path w="33893" h="41592">
                <a:moveTo>
                  <a:pt x="20815" y="35432"/>
                </a:moveTo>
                <a:lnTo>
                  <a:pt x="12725" y="35432"/>
                </a:lnTo>
                <a:lnTo>
                  <a:pt x="16248" y="41088"/>
                </a:lnTo>
                <a:lnTo>
                  <a:pt x="20815" y="41592"/>
                </a:lnTo>
                <a:lnTo>
                  <a:pt x="33893" y="36955"/>
                </a:lnTo>
                <a:lnTo>
                  <a:pt x="28905" y="35432"/>
                </a:lnTo>
                <a:lnTo>
                  <a:pt x="20815" y="35432"/>
                </a:lnTo>
                <a:close/>
              </a:path>
              <a:path w="33893" h="41592">
                <a:moveTo>
                  <a:pt x="6172" y="28879"/>
                </a:moveTo>
                <a:lnTo>
                  <a:pt x="6172" y="12712"/>
                </a:lnTo>
                <a:lnTo>
                  <a:pt x="12725" y="6159"/>
                </a:lnTo>
                <a:lnTo>
                  <a:pt x="28905" y="6159"/>
                </a:lnTo>
                <a:lnTo>
                  <a:pt x="35445" y="12712"/>
                </a:lnTo>
                <a:lnTo>
                  <a:pt x="35445" y="28879"/>
                </a:lnTo>
                <a:lnTo>
                  <a:pt x="28905" y="35432"/>
                </a:lnTo>
                <a:lnTo>
                  <a:pt x="33893" y="36955"/>
                </a:lnTo>
                <a:lnTo>
                  <a:pt x="41114" y="25355"/>
                </a:lnTo>
                <a:lnTo>
                  <a:pt x="41617" y="20802"/>
                </a:lnTo>
                <a:lnTo>
                  <a:pt x="36974" y="7722"/>
                </a:lnTo>
                <a:lnTo>
                  <a:pt x="25373" y="504"/>
                </a:lnTo>
                <a:lnTo>
                  <a:pt x="20815" y="0"/>
                </a:lnTo>
                <a:lnTo>
                  <a:pt x="7728" y="4636"/>
                </a:lnTo>
                <a:lnTo>
                  <a:pt x="506" y="16231"/>
                </a:lnTo>
                <a:lnTo>
                  <a:pt x="0" y="20802"/>
                </a:lnTo>
                <a:lnTo>
                  <a:pt x="4640" y="33877"/>
                </a:lnTo>
                <a:lnTo>
                  <a:pt x="16248" y="41088"/>
                </a:lnTo>
                <a:lnTo>
                  <a:pt x="12725" y="35432"/>
                </a:lnTo>
                <a:lnTo>
                  <a:pt x="6172" y="28879"/>
                </a:lnTo>
                <a:close/>
              </a:path>
            </a:pathLst>
          </a:custGeom>
          <a:solidFill>
            <a:srgbClr val="002060"/>
          </a:solidFill>
          <a:ln>
            <a:noFill/>
          </a:ln>
        </p:spPr>
        <p:txBody>
          <a:bodyPr wrap="square" lIns="0" tIns="0" rIns="0" bIns="0" rtlCol="0">
            <a:noAutofit/>
          </a:bodyPr>
          <a:lstStyle/>
          <a:p>
            <a:endParaRPr>
              <a:latin typeface="Microsoft JhengHei UI" panose="020B0604030504040204" charset="-120"/>
              <a:ea typeface="Microsoft JhengHei UI" panose="020B0604030504040204" charset="-120"/>
            </a:endParaRPr>
          </a:p>
        </p:txBody>
      </p:sp>
      <p:sp>
        <p:nvSpPr>
          <p:cNvPr id="206" name="object 188"/>
          <p:cNvSpPr/>
          <p:nvPr/>
        </p:nvSpPr>
        <p:spPr>
          <a:xfrm>
            <a:off x="4841895" y="8773178"/>
            <a:ext cx="94208" cy="178854"/>
          </a:xfrm>
          <a:custGeom>
            <a:avLst/>
            <a:gdLst/>
            <a:ahLst/>
            <a:cxnLst/>
            <a:rect l="l" t="t" r="r" b="b"/>
            <a:pathLst>
              <a:path w="94208" h="178854">
                <a:moveTo>
                  <a:pt x="41135" y="163449"/>
                </a:moveTo>
                <a:lnTo>
                  <a:pt x="41135" y="156794"/>
                </a:lnTo>
                <a:lnTo>
                  <a:pt x="33325" y="76336"/>
                </a:lnTo>
                <a:lnTo>
                  <a:pt x="22779" y="67569"/>
                </a:lnTo>
                <a:lnTo>
                  <a:pt x="17068" y="54920"/>
                </a:lnTo>
                <a:lnTo>
                  <a:pt x="16497" y="49022"/>
                </a:lnTo>
                <a:lnTo>
                  <a:pt x="19776" y="35251"/>
                </a:lnTo>
                <a:lnTo>
                  <a:pt x="28546" y="24708"/>
                </a:lnTo>
                <a:lnTo>
                  <a:pt x="41201" y="18998"/>
                </a:lnTo>
                <a:lnTo>
                  <a:pt x="47104" y="18427"/>
                </a:lnTo>
                <a:lnTo>
                  <a:pt x="60877" y="21708"/>
                </a:lnTo>
                <a:lnTo>
                  <a:pt x="71421" y="30478"/>
                </a:lnTo>
                <a:lnTo>
                  <a:pt x="70319" y="0"/>
                </a:lnTo>
                <a:lnTo>
                  <a:pt x="16421" y="0"/>
                </a:lnTo>
                <a:lnTo>
                  <a:pt x="10388" y="6045"/>
                </a:lnTo>
                <a:lnTo>
                  <a:pt x="10388" y="13500"/>
                </a:lnTo>
                <a:lnTo>
                  <a:pt x="0" y="165366"/>
                </a:lnTo>
                <a:lnTo>
                  <a:pt x="0" y="172821"/>
                </a:lnTo>
                <a:lnTo>
                  <a:pt x="6045" y="178854"/>
                </a:lnTo>
                <a:lnTo>
                  <a:pt x="13487" y="178854"/>
                </a:lnTo>
                <a:lnTo>
                  <a:pt x="43827" y="166141"/>
                </a:lnTo>
                <a:lnTo>
                  <a:pt x="41135" y="163449"/>
                </a:lnTo>
                <a:close/>
              </a:path>
              <a:path w="94208" h="178854">
                <a:moveTo>
                  <a:pt x="94208" y="172821"/>
                </a:moveTo>
                <a:lnTo>
                  <a:pt x="94208" y="165366"/>
                </a:lnTo>
                <a:lnTo>
                  <a:pt x="83807" y="13500"/>
                </a:lnTo>
                <a:lnTo>
                  <a:pt x="83807" y="6045"/>
                </a:lnTo>
                <a:lnTo>
                  <a:pt x="77774" y="0"/>
                </a:lnTo>
                <a:lnTo>
                  <a:pt x="70319" y="0"/>
                </a:lnTo>
                <a:lnTo>
                  <a:pt x="71421" y="30478"/>
                </a:lnTo>
                <a:lnTo>
                  <a:pt x="77129" y="43132"/>
                </a:lnTo>
                <a:lnTo>
                  <a:pt x="77698" y="49022"/>
                </a:lnTo>
                <a:lnTo>
                  <a:pt x="74417" y="62794"/>
                </a:lnTo>
                <a:lnTo>
                  <a:pt x="65647" y="73338"/>
                </a:lnTo>
                <a:lnTo>
                  <a:pt x="52994" y="79046"/>
                </a:lnTo>
                <a:lnTo>
                  <a:pt x="47104" y="79616"/>
                </a:lnTo>
                <a:lnTo>
                  <a:pt x="33325" y="76336"/>
                </a:lnTo>
                <a:lnTo>
                  <a:pt x="41135" y="156794"/>
                </a:lnTo>
                <a:lnTo>
                  <a:pt x="43827" y="154101"/>
                </a:lnTo>
                <a:lnTo>
                  <a:pt x="50482" y="154101"/>
                </a:lnTo>
                <a:lnTo>
                  <a:pt x="53187" y="156794"/>
                </a:lnTo>
                <a:lnTo>
                  <a:pt x="53187" y="163449"/>
                </a:lnTo>
                <a:lnTo>
                  <a:pt x="50482" y="166141"/>
                </a:lnTo>
                <a:lnTo>
                  <a:pt x="43827" y="166141"/>
                </a:lnTo>
                <a:lnTo>
                  <a:pt x="13487" y="178854"/>
                </a:lnTo>
                <a:lnTo>
                  <a:pt x="88163" y="178854"/>
                </a:lnTo>
                <a:lnTo>
                  <a:pt x="94208" y="172821"/>
                </a:lnTo>
                <a:close/>
              </a:path>
            </a:pathLst>
          </a:custGeom>
          <a:solidFill>
            <a:srgbClr val="002060"/>
          </a:solidFill>
          <a:ln>
            <a:noFill/>
          </a:ln>
        </p:spPr>
        <p:txBody>
          <a:bodyPr wrap="square" lIns="0" tIns="0" rIns="0" bIns="0" rtlCol="0">
            <a:noAutofit/>
          </a:bodyPr>
          <a:lstStyle/>
          <a:p>
            <a:endParaRPr>
              <a:latin typeface="Microsoft JhengHei UI" panose="020B0604030504040204" charset="-120"/>
              <a:ea typeface="Microsoft JhengHei UI" panose="020B0604030504040204" charset="-120"/>
            </a:endParaRPr>
          </a:p>
        </p:txBody>
      </p:sp>
      <p:sp>
        <p:nvSpPr>
          <p:cNvPr id="207" name="object 189"/>
          <p:cNvSpPr/>
          <p:nvPr/>
        </p:nvSpPr>
        <p:spPr>
          <a:xfrm>
            <a:off x="5971564" y="8801402"/>
            <a:ext cx="33887" cy="41592"/>
          </a:xfrm>
          <a:custGeom>
            <a:avLst/>
            <a:gdLst/>
            <a:ahLst/>
            <a:cxnLst/>
            <a:rect l="l" t="t" r="r" b="b"/>
            <a:pathLst>
              <a:path w="33887" h="41592">
                <a:moveTo>
                  <a:pt x="20802" y="35432"/>
                </a:moveTo>
                <a:lnTo>
                  <a:pt x="12725" y="35432"/>
                </a:lnTo>
                <a:lnTo>
                  <a:pt x="16244" y="41090"/>
                </a:lnTo>
                <a:lnTo>
                  <a:pt x="20802" y="41592"/>
                </a:lnTo>
                <a:lnTo>
                  <a:pt x="33887" y="36958"/>
                </a:lnTo>
                <a:lnTo>
                  <a:pt x="28892" y="35432"/>
                </a:lnTo>
                <a:lnTo>
                  <a:pt x="20802" y="35432"/>
                </a:lnTo>
                <a:close/>
              </a:path>
              <a:path w="33887" h="41592">
                <a:moveTo>
                  <a:pt x="6159" y="28879"/>
                </a:moveTo>
                <a:lnTo>
                  <a:pt x="6159" y="12712"/>
                </a:lnTo>
                <a:lnTo>
                  <a:pt x="12725" y="6159"/>
                </a:lnTo>
                <a:lnTo>
                  <a:pt x="28892" y="6159"/>
                </a:lnTo>
                <a:lnTo>
                  <a:pt x="35445" y="12712"/>
                </a:lnTo>
                <a:lnTo>
                  <a:pt x="35445" y="28879"/>
                </a:lnTo>
                <a:lnTo>
                  <a:pt x="28892" y="35432"/>
                </a:lnTo>
                <a:lnTo>
                  <a:pt x="33887" y="36958"/>
                </a:lnTo>
                <a:lnTo>
                  <a:pt x="41112" y="25364"/>
                </a:lnTo>
                <a:lnTo>
                  <a:pt x="41617" y="20802"/>
                </a:lnTo>
                <a:lnTo>
                  <a:pt x="36976" y="7726"/>
                </a:lnTo>
                <a:lnTo>
                  <a:pt x="25374" y="506"/>
                </a:lnTo>
                <a:lnTo>
                  <a:pt x="20802" y="0"/>
                </a:lnTo>
                <a:lnTo>
                  <a:pt x="7717" y="4639"/>
                </a:lnTo>
                <a:lnTo>
                  <a:pt x="503" y="16240"/>
                </a:lnTo>
                <a:lnTo>
                  <a:pt x="0" y="20802"/>
                </a:lnTo>
                <a:lnTo>
                  <a:pt x="4637" y="33880"/>
                </a:lnTo>
                <a:lnTo>
                  <a:pt x="16244" y="41090"/>
                </a:lnTo>
                <a:lnTo>
                  <a:pt x="12725" y="35432"/>
                </a:lnTo>
                <a:lnTo>
                  <a:pt x="6159" y="28879"/>
                </a:lnTo>
                <a:close/>
              </a:path>
            </a:pathLst>
          </a:custGeom>
          <a:solidFill>
            <a:srgbClr val="002060"/>
          </a:solidFill>
          <a:ln>
            <a:noFill/>
          </a:ln>
        </p:spPr>
        <p:txBody>
          <a:bodyPr wrap="square" lIns="0" tIns="0" rIns="0" bIns="0" rtlCol="0">
            <a:noAutofit/>
          </a:bodyPr>
          <a:lstStyle/>
          <a:p/>
        </p:txBody>
      </p:sp>
      <p:sp>
        <p:nvSpPr>
          <p:cNvPr id="208" name="object 190"/>
          <p:cNvSpPr/>
          <p:nvPr/>
        </p:nvSpPr>
        <p:spPr>
          <a:xfrm>
            <a:off x="5945262" y="8773178"/>
            <a:ext cx="94208" cy="178854"/>
          </a:xfrm>
          <a:custGeom>
            <a:avLst/>
            <a:gdLst/>
            <a:ahLst/>
            <a:cxnLst/>
            <a:rect l="l" t="t" r="r" b="b"/>
            <a:pathLst>
              <a:path w="94208" h="178854">
                <a:moveTo>
                  <a:pt x="41135" y="163449"/>
                </a:moveTo>
                <a:lnTo>
                  <a:pt x="41135" y="156794"/>
                </a:lnTo>
                <a:lnTo>
                  <a:pt x="33325" y="76335"/>
                </a:lnTo>
                <a:lnTo>
                  <a:pt x="22783" y="67565"/>
                </a:lnTo>
                <a:lnTo>
                  <a:pt x="17078" y="54911"/>
                </a:lnTo>
                <a:lnTo>
                  <a:pt x="16510" y="49022"/>
                </a:lnTo>
                <a:lnTo>
                  <a:pt x="19788" y="35249"/>
                </a:lnTo>
                <a:lnTo>
                  <a:pt x="28555" y="24705"/>
                </a:lnTo>
                <a:lnTo>
                  <a:pt x="41210" y="18997"/>
                </a:lnTo>
                <a:lnTo>
                  <a:pt x="47104" y="18427"/>
                </a:lnTo>
                <a:lnTo>
                  <a:pt x="60877" y="21708"/>
                </a:lnTo>
                <a:lnTo>
                  <a:pt x="71421" y="30478"/>
                </a:lnTo>
                <a:lnTo>
                  <a:pt x="70319" y="0"/>
                </a:lnTo>
                <a:lnTo>
                  <a:pt x="16433" y="0"/>
                </a:lnTo>
                <a:lnTo>
                  <a:pt x="10388" y="6045"/>
                </a:lnTo>
                <a:lnTo>
                  <a:pt x="10388" y="13500"/>
                </a:lnTo>
                <a:lnTo>
                  <a:pt x="0" y="165366"/>
                </a:lnTo>
                <a:lnTo>
                  <a:pt x="0" y="172821"/>
                </a:lnTo>
                <a:lnTo>
                  <a:pt x="6045" y="178854"/>
                </a:lnTo>
                <a:lnTo>
                  <a:pt x="13500" y="178854"/>
                </a:lnTo>
                <a:lnTo>
                  <a:pt x="43827" y="166141"/>
                </a:lnTo>
                <a:lnTo>
                  <a:pt x="41135" y="163449"/>
                </a:lnTo>
                <a:close/>
              </a:path>
              <a:path w="94208" h="178854">
                <a:moveTo>
                  <a:pt x="94208" y="172821"/>
                </a:moveTo>
                <a:lnTo>
                  <a:pt x="94208" y="165366"/>
                </a:lnTo>
                <a:lnTo>
                  <a:pt x="83820" y="13500"/>
                </a:lnTo>
                <a:lnTo>
                  <a:pt x="83820" y="6045"/>
                </a:lnTo>
                <a:lnTo>
                  <a:pt x="77787" y="0"/>
                </a:lnTo>
                <a:lnTo>
                  <a:pt x="70319" y="0"/>
                </a:lnTo>
                <a:lnTo>
                  <a:pt x="71421" y="30478"/>
                </a:lnTo>
                <a:lnTo>
                  <a:pt x="77129" y="43132"/>
                </a:lnTo>
                <a:lnTo>
                  <a:pt x="77698" y="49022"/>
                </a:lnTo>
                <a:lnTo>
                  <a:pt x="74417" y="62794"/>
                </a:lnTo>
                <a:lnTo>
                  <a:pt x="65647" y="73338"/>
                </a:lnTo>
                <a:lnTo>
                  <a:pt x="52994" y="79046"/>
                </a:lnTo>
                <a:lnTo>
                  <a:pt x="47104" y="79616"/>
                </a:lnTo>
                <a:lnTo>
                  <a:pt x="33325" y="76335"/>
                </a:lnTo>
                <a:lnTo>
                  <a:pt x="41135" y="156794"/>
                </a:lnTo>
                <a:lnTo>
                  <a:pt x="43827" y="154101"/>
                </a:lnTo>
                <a:lnTo>
                  <a:pt x="50482" y="154101"/>
                </a:lnTo>
                <a:lnTo>
                  <a:pt x="53187" y="156794"/>
                </a:lnTo>
                <a:lnTo>
                  <a:pt x="53187" y="163449"/>
                </a:lnTo>
                <a:lnTo>
                  <a:pt x="50482" y="166141"/>
                </a:lnTo>
                <a:lnTo>
                  <a:pt x="43827" y="166141"/>
                </a:lnTo>
                <a:lnTo>
                  <a:pt x="13500" y="178854"/>
                </a:lnTo>
                <a:lnTo>
                  <a:pt x="88163" y="178854"/>
                </a:lnTo>
                <a:lnTo>
                  <a:pt x="94208" y="172821"/>
                </a:lnTo>
                <a:close/>
              </a:path>
            </a:pathLst>
          </a:custGeom>
          <a:solidFill>
            <a:srgbClr val="002060"/>
          </a:solidFill>
          <a:ln>
            <a:noFill/>
          </a:ln>
        </p:spPr>
        <p:txBody>
          <a:bodyPr wrap="square" lIns="0" tIns="0" rIns="0" bIns="0" rtlCol="0">
            <a:noAutofit/>
          </a:bodyPr>
          <a:lstStyle/>
          <a:p/>
        </p:txBody>
      </p:sp>
      <p:sp>
        <p:nvSpPr>
          <p:cNvPr id="209" name="object 191"/>
          <p:cNvSpPr/>
          <p:nvPr/>
        </p:nvSpPr>
        <p:spPr>
          <a:xfrm>
            <a:off x="5004078" y="8995347"/>
            <a:ext cx="381342" cy="21653"/>
          </a:xfrm>
          <a:custGeom>
            <a:avLst/>
            <a:gdLst/>
            <a:ahLst/>
            <a:cxnLst/>
            <a:rect l="l" t="t" r="r" b="b"/>
            <a:pathLst>
              <a:path w="381342" h="21653">
                <a:moveTo>
                  <a:pt x="1676" y="21653"/>
                </a:moveTo>
                <a:lnTo>
                  <a:pt x="377583" y="21653"/>
                </a:lnTo>
                <a:lnTo>
                  <a:pt x="381342" y="19977"/>
                </a:lnTo>
                <a:lnTo>
                  <a:pt x="381342" y="7531"/>
                </a:lnTo>
                <a:lnTo>
                  <a:pt x="379666" y="3759"/>
                </a:lnTo>
                <a:lnTo>
                  <a:pt x="372236" y="3759"/>
                </a:lnTo>
                <a:lnTo>
                  <a:pt x="370547" y="0"/>
                </a:lnTo>
                <a:lnTo>
                  <a:pt x="357809" y="0"/>
                </a:lnTo>
                <a:lnTo>
                  <a:pt x="354025" y="1689"/>
                </a:lnTo>
                <a:lnTo>
                  <a:pt x="354025" y="3759"/>
                </a:lnTo>
                <a:lnTo>
                  <a:pt x="345541" y="3759"/>
                </a:lnTo>
                <a:lnTo>
                  <a:pt x="343865" y="0"/>
                </a:lnTo>
                <a:lnTo>
                  <a:pt x="331101" y="0"/>
                </a:lnTo>
                <a:lnTo>
                  <a:pt x="327342" y="1689"/>
                </a:lnTo>
                <a:lnTo>
                  <a:pt x="327329" y="3759"/>
                </a:lnTo>
                <a:lnTo>
                  <a:pt x="318858" y="3759"/>
                </a:lnTo>
                <a:lnTo>
                  <a:pt x="317169" y="0"/>
                </a:lnTo>
                <a:lnTo>
                  <a:pt x="304431" y="0"/>
                </a:lnTo>
                <a:lnTo>
                  <a:pt x="300659" y="1689"/>
                </a:lnTo>
                <a:lnTo>
                  <a:pt x="300659" y="3759"/>
                </a:lnTo>
                <a:lnTo>
                  <a:pt x="292163" y="3759"/>
                </a:lnTo>
                <a:lnTo>
                  <a:pt x="290474" y="0"/>
                </a:lnTo>
                <a:lnTo>
                  <a:pt x="277736" y="0"/>
                </a:lnTo>
                <a:lnTo>
                  <a:pt x="273964" y="1689"/>
                </a:lnTo>
                <a:lnTo>
                  <a:pt x="273964" y="3759"/>
                </a:lnTo>
                <a:lnTo>
                  <a:pt x="265493" y="3759"/>
                </a:lnTo>
                <a:lnTo>
                  <a:pt x="263804" y="0"/>
                </a:lnTo>
                <a:lnTo>
                  <a:pt x="251040" y="0"/>
                </a:lnTo>
                <a:lnTo>
                  <a:pt x="247281" y="1689"/>
                </a:lnTo>
                <a:lnTo>
                  <a:pt x="247281" y="3759"/>
                </a:lnTo>
                <a:lnTo>
                  <a:pt x="238798" y="3759"/>
                </a:lnTo>
                <a:lnTo>
                  <a:pt x="237108" y="0"/>
                </a:lnTo>
                <a:lnTo>
                  <a:pt x="224345" y="0"/>
                </a:lnTo>
                <a:lnTo>
                  <a:pt x="220586" y="1689"/>
                </a:lnTo>
                <a:lnTo>
                  <a:pt x="220586" y="3759"/>
                </a:lnTo>
                <a:lnTo>
                  <a:pt x="212102" y="3759"/>
                </a:lnTo>
                <a:lnTo>
                  <a:pt x="210426" y="0"/>
                </a:lnTo>
                <a:lnTo>
                  <a:pt x="197675" y="0"/>
                </a:lnTo>
                <a:lnTo>
                  <a:pt x="193903" y="1689"/>
                </a:lnTo>
                <a:lnTo>
                  <a:pt x="193903" y="3759"/>
                </a:lnTo>
                <a:lnTo>
                  <a:pt x="185419" y="3759"/>
                </a:lnTo>
                <a:lnTo>
                  <a:pt x="183743" y="0"/>
                </a:lnTo>
                <a:lnTo>
                  <a:pt x="170980" y="0"/>
                </a:lnTo>
                <a:lnTo>
                  <a:pt x="167195" y="1689"/>
                </a:lnTo>
                <a:lnTo>
                  <a:pt x="167195" y="3759"/>
                </a:lnTo>
                <a:lnTo>
                  <a:pt x="158407" y="3759"/>
                </a:lnTo>
                <a:lnTo>
                  <a:pt x="156743" y="0"/>
                </a:lnTo>
                <a:lnTo>
                  <a:pt x="86956" y="0"/>
                </a:lnTo>
                <a:lnTo>
                  <a:pt x="83197" y="1689"/>
                </a:lnTo>
                <a:lnTo>
                  <a:pt x="83197" y="3759"/>
                </a:lnTo>
                <a:lnTo>
                  <a:pt x="75666" y="3759"/>
                </a:lnTo>
                <a:lnTo>
                  <a:pt x="73977" y="0"/>
                </a:lnTo>
                <a:lnTo>
                  <a:pt x="61213" y="0"/>
                </a:lnTo>
                <a:lnTo>
                  <a:pt x="57442" y="1689"/>
                </a:lnTo>
                <a:lnTo>
                  <a:pt x="57442" y="3759"/>
                </a:lnTo>
                <a:lnTo>
                  <a:pt x="51485" y="3759"/>
                </a:lnTo>
                <a:lnTo>
                  <a:pt x="49796" y="0"/>
                </a:lnTo>
                <a:lnTo>
                  <a:pt x="37045" y="0"/>
                </a:lnTo>
                <a:lnTo>
                  <a:pt x="33273" y="1689"/>
                </a:lnTo>
                <a:lnTo>
                  <a:pt x="33273" y="3759"/>
                </a:lnTo>
                <a:lnTo>
                  <a:pt x="27304" y="3759"/>
                </a:lnTo>
                <a:lnTo>
                  <a:pt x="25628" y="0"/>
                </a:lnTo>
                <a:lnTo>
                  <a:pt x="12865" y="0"/>
                </a:lnTo>
                <a:lnTo>
                  <a:pt x="9105" y="1689"/>
                </a:lnTo>
                <a:lnTo>
                  <a:pt x="9093" y="3759"/>
                </a:lnTo>
                <a:lnTo>
                  <a:pt x="3759" y="3759"/>
                </a:lnTo>
                <a:lnTo>
                  <a:pt x="0" y="5448"/>
                </a:lnTo>
                <a:lnTo>
                  <a:pt x="0" y="17894"/>
                </a:lnTo>
                <a:lnTo>
                  <a:pt x="1676" y="21653"/>
                </a:lnTo>
                <a:close/>
              </a:path>
            </a:pathLst>
          </a:custGeom>
          <a:solidFill>
            <a:srgbClr val="002060"/>
          </a:solidFill>
          <a:ln>
            <a:noFill/>
          </a:ln>
        </p:spPr>
        <p:txBody>
          <a:bodyPr wrap="square" lIns="0" tIns="0" rIns="0" bIns="0" rtlCol="0">
            <a:noAutofit/>
          </a:bodyPr>
          <a:lstStyle/>
          <a:p>
            <a:endParaRPr>
              <a:latin typeface="Microsoft JhengHei UI" panose="020B0604030504040204" charset="-120"/>
              <a:ea typeface="Microsoft JhengHei UI" panose="020B0604030504040204" charset="-120"/>
            </a:endParaRPr>
          </a:p>
        </p:txBody>
      </p:sp>
      <p:sp>
        <p:nvSpPr>
          <p:cNvPr id="210" name="object 192"/>
          <p:cNvSpPr/>
          <p:nvPr/>
        </p:nvSpPr>
        <p:spPr>
          <a:xfrm>
            <a:off x="5411686" y="8995660"/>
            <a:ext cx="54165" cy="21031"/>
          </a:xfrm>
          <a:custGeom>
            <a:avLst/>
            <a:gdLst/>
            <a:ahLst/>
            <a:cxnLst/>
            <a:rect l="l" t="t" r="r" b="b"/>
            <a:pathLst>
              <a:path w="54165" h="21031">
                <a:moveTo>
                  <a:pt x="54165" y="21031"/>
                </a:moveTo>
                <a:lnTo>
                  <a:pt x="49096" y="8240"/>
                </a:lnTo>
                <a:lnTo>
                  <a:pt x="37708" y="812"/>
                </a:lnTo>
                <a:lnTo>
                  <a:pt x="31724" y="0"/>
                </a:lnTo>
                <a:lnTo>
                  <a:pt x="22440" y="0"/>
                </a:lnTo>
                <a:lnTo>
                  <a:pt x="9271" y="4284"/>
                </a:lnTo>
                <a:lnTo>
                  <a:pt x="1178" y="15172"/>
                </a:lnTo>
                <a:lnTo>
                  <a:pt x="0" y="21031"/>
                </a:lnTo>
                <a:lnTo>
                  <a:pt x="54165" y="21031"/>
                </a:lnTo>
                <a:close/>
              </a:path>
            </a:pathLst>
          </a:custGeom>
          <a:solidFill>
            <a:srgbClr val="002060"/>
          </a:solidFill>
          <a:ln>
            <a:noFill/>
          </a:ln>
        </p:spPr>
        <p:txBody>
          <a:bodyPr wrap="square" lIns="0" tIns="0" rIns="0" bIns="0" rtlCol="0">
            <a:noAutofit/>
          </a:bodyPr>
          <a:lstStyle/>
          <a:p>
            <a:endParaRPr>
              <a:latin typeface="Microsoft JhengHei UI" panose="020B0604030504040204" charset="-120"/>
              <a:ea typeface="Microsoft JhengHei UI" panose="020B0604030504040204" charset="-120"/>
            </a:endParaRPr>
          </a:p>
        </p:txBody>
      </p:sp>
      <p:sp>
        <p:nvSpPr>
          <p:cNvPr id="213" name="矩形 212"/>
          <p:cNvSpPr/>
          <p:nvPr/>
        </p:nvSpPr>
        <p:spPr>
          <a:xfrm>
            <a:off x="4342130" y="8572500"/>
            <a:ext cx="6096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455" dirty="0" smtClean="0">
                <a:solidFill>
                  <a:srgbClr val="002060"/>
                </a:solidFill>
                <a:latin typeface="Microsoft JhengHei UI" panose="020B0604030504040204" charset="-120"/>
                <a:ea typeface="Microsoft JhengHei UI" panose="020B0604030504040204" charset="-120"/>
              </a:rPr>
              <a:t>HDMI &amp;VGA(2)</a:t>
            </a:r>
            <a:endParaRPr lang="en-US" altLang="zh-CN" sz="455" dirty="0" smtClean="0">
              <a:solidFill>
                <a:srgbClr val="002060"/>
              </a:solidFill>
              <a:latin typeface="Microsoft JhengHei UI" panose="020B0604030504040204" charset="-120"/>
              <a:ea typeface="Microsoft JhengHei UI" panose="020B0604030504040204" charset="-120"/>
            </a:endParaRPr>
          </a:p>
        </p:txBody>
      </p:sp>
      <p:pic>
        <p:nvPicPr>
          <p:cNvPr id="19" name="图片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400" y="1905635"/>
            <a:ext cx="1143000" cy="411523"/>
          </a:xfrm>
          <a:prstGeom prst="rect">
            <a:avLst/>
          </a:prstGeom>
        </p:spPr>
      </p:pic>
      <p:pic>
        <p:nvPicPr>
          <p:cNvPr id="27" name="图片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62398" y="1270330"/>
            <a:ext cx="1143001" cy="354635"/>
          </a:xfrm>
          <a:prstGeom prst="rect">
            <a:avLst/>
          </a:prstGeom>
        </p:spPr>
      </p:pic>
      <p:pic>
        <p:nvPicPr>
          <p:cNvPr id="28" name="图片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6110" y="990600"/>
            <a:ext cx="2558546" cy="914400"/>
          </a:xfrm>
          <a:prstGeom prst="rect">
            <a:avLst/>
          </a:prstGeom>
        </p:spPr>
      </p:pic>
      <p:pic>
        <p:nvPicPr>
          <p:cNvPr id="31" name="图片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5800" y="1829435"/>
            <a:ext cx="2438400" cy="50350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57200" y="6097855"/>
            <a:ext cx="2943225" cy="607745"/>
          </a:xfrm>
          <a:prstGeom prst="rect">
            <a:avLst/>
          </a:prstGeom>
        </p:spPr>
      </p:pic>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4800600"/>
            <a:ext cx="3020345" cy="1079442"/>
          </a:xfrm>
          <a:prstGeom prst="rect">
            <a:avLst/>
          </a:prstGeom>
        </p:spPr>
      </p:pic>
      <p:sp>
        <p:nvSpPr>
          <p:cNvPr id="27" name="object 3"/>
          <p:cNvSpPr/>
          <p:nvPr/>
        </p:nvSpPr>
        <p:spPr>
          <a:xfrm>
            <a:off x="461539" y="9519137"/>
            <a:ext cx="5943600" cy="130091"/>
          </a:xfrm>
          <a:custGeom>
            <a:avLst/>
            <a:gdLst/>
            <a:ahLst/>
            <a:cxnLst/>
            <a:rect l="l" t="t" r="r" b="b"/>
            <a:pathLst>
              <a:path w="5956300" h="133350">
                <a:moveTo>
                  <a:pt x="5955944" y="0"/>
                </a:moveTo>
                <a:lnTo>
                  <a:pt x="0" y="0"/>
                </a:lnTo>
                <a:lnTo>
                  <a:pt x="0" y="132842"/>
                </a:lnTo>
                <a:lnTo>
                  <a:pt x="5955944" y="132842"/>
                </a:lnTo>
                <a:lnTo>
                  <a:pt x="5955944" y="0"/>
                </a:lnTo>
                <a:close/>
              </a:path>
            </a:pathLst>
          </a:custGeom>
          <a:solidFill>
            <a:srgbClr val="002060"/>
          </a:solidFill>
        </p:spPr>
        <p:txBody>
          <a:bodyPr wrap="square" lIns="0" tIns="0" rIns="0" bIns="0" rtlCol="0"/>
          <a:lstStyle/>
          <a:p>
            <a:endParaRPr sz="1500" dirty="0">
              <a:solidFill>
                <a:srgbClr val="0070C0"/>
              </a:solidFill>
              <a:latin typeface="思源黑体 CN Normal" panose="020B0400000000000000" pitchFamily="34" charset="-122"/>
              <a:ea typeface="思源黑体 CN Normal" panose="020B0400000000000000" pitchFamily="34" charset="-122"/>
            </a:endParaRPr>
          </a:p>
        </p:txBody>
      </p:sp>
      <p:graphicFrame>
        <p:nvGraphicFramePr>
          <p:cNvPr id="72" name="表格 71"/>
          <p:cNvGraphicFramePr>
            <a:graphicFrameLocks noGrp="1"/>
          </p:cNvGraphicFramePr>
          <p:nvPr/>
        </p:nvGraphicFramePr>
        <p:xfrm>
          <a:off x="457201" y="914400"/>
          <a:ext cx="5943599" cy="3657600"/>
        </p:xfrm>
        <a:graphic>
          <a:graphicData uri="http://schemas.openxmlformats.org/drawingml/2006/table">
            <a:tbl>
              <a:tblPr firstRow="1" bandRow="1">
                <a:tableStyleId>{5940675A-B579-460E-94D1-54222C63F5DA}</a:tableStyleId>
              </a:tblPr>
              <a:tblGrid>
                <a:gridCol w="5943599"/>
              </a:tblGrid>
              <a:tr h="3657600">
                <a:tc>
                  <a:txBody>
                    <a:bodyPr/>
                    <a:lstStyle/>
                    <a:p>
                      <a:pPr algn="l"/>
                      <a:r>
                        <a:rPr lang="en-US" altLang="zh-CN" sz="1000" b="1" dirty="0" smtClean="0">
                          <a:solidFill>
                            <a:schemeClr val="tx1"/>
                          </a:solidFill>
                          <a:latin typeface="Microsoft JhengHei UI" panose="020B0604030504040204" charset="-120"/>
                          <a:ea typeface="Microsoft JhengHei UI" panose="020B0604030504040204" charset="-120"/>
                        </a:rPr>
                        <a:t>Structure Size</a:t>
                      </a:r>
                      <a:r>
                        <a:rPr lang="zh-CN" altLang="en-US" sz="1000" b="1" dirty="0" smtClean="0">
                          <a:solidFill>
                            <a:schemeClr val="tx1"/>
                          </a:solidFill>
                          <a:latin typeface="Microsoft JhengHei UI" panose="020B0604030504040204" charset="-120"/>
                          <a:ea typeface="Microsoft JhengHei UI" panose="020B0604030504040204" charset="-120"/>
                        </a:rPr>
                        <a:t>                                               </a:t>
                      </a:r>
                      <a:r>
                        <a:rPr lang="zh-CN" altLang="en-US" sz="1000" b="1" baseline="0" dirty="0" smtClean="0">
                          <a:solidFill>
                            <a:schemeClr val="tx1"/>
                          </a:solidFill>
                          <a:latin typeface="Microsoft JhengHei UI" panose="020B0604030504040204" charset="-120"/>
                          <a:ea typeface="Microsoft JhengHei UI" panose="020B0604030504040204" charset="-120"/>
                        </a:rPr>
                        <a:t> </a:t>
                      </a:r>
                      <a:r>
                        <a:rPr lang="zh-CN" altLang="en-US" sz="1000" b="1" dirty="0" smtClean="0">
                          <a:solidFill>
                            <a:schemeClr val="tx1"/>
                          </a:solidFill>
                          <a:latin typeface="Microsoft JhengHei UI" panose="020B0604030504040204" charset="-120"/>
                          <a:ea typeface="Microsoft JhengHei UI" panose="020B0604030504040204" charset="-120"/>
                        </a:rPr>
                        <a:t>                                                                                                                </a:t>
                      </a:r>
                      <a:r>
                        <a:rPr lang="en-US" altLang="zh-CN" sz="1000" b="1" dirty="0" smtClean="0">
                          <a:solidFill>
                            <a:schemeClr val="tx1"/>
                          </a:solidFill>
                          <a:latin typeface="Microsoft JhengHei UI" panose="020B0604030504040204" charset="-120"/>
                          <a:ea typeface="Microsoft JhengHei UI" panose="020B0604030504040204" charset="-120"/>
                        </a:rPr>
                        <a:t>Unit: mm</a:t>
                      </a:r>
                      <a:endParaRPr lang="zh-CN" altLang="en-US" sz="1000" b="1" dirty="0" smtClean="0">
                        <a:solidFill>
                          <a:schemeClr val="tx1"/>
                        </a:solidFill>
                        <a:latin typeface="Microsoft JhengHei UI" panose="020B0604030504040204" charset="-120"/>
                        <a:ea typeface="Microsoft JhengHei UI" panose="020B0604030504040204" charset="-12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3" name="表格 72"/>
          <p:cNvGraphicFramePr>
            <a:graphicFrameLocks noGrp="1"/>
          </p:cNvGraphicFramePr>
          <p:nvPr>
            <p:custDataLst>
              <p:tags r:id="rId3"/>
            </p:custDataLst>
          </p:nvPr>
        </p:nvGraphicFramePr>
        <p:xfrm>
          <a:off x="440055" y="6905625"/>
          <a:ext cx="6132195" cy="2046605"/>
        </p:xfrm>
        <a:graphic>
          <a:graphicData uri="http://schemas.openxmlformats.org/drawingml/2006/table">
            <a:tbl>
              <a:tblPr firstRow="1" bandRow="1">
                <a:tableStyleId>{5C22544A-7EE6-4342-B048-85BDC9FD1C3A}</a:tableStyleId>
              </a:tblPr>
              <a:tblGrid>
                <a:gridCol w="614680"/>
                <a:gridCol w="614045"/>
                <a:gridCol w="2261870"/>
                <a:gridCol w="683260"/>
                <a:gridCol w="579755"/>
                <a:gridCol w="679450"/>
                <a:gridCol w="699135"/>
              </a:tblGrid>
              <a:tr h="192860">
                <a:tc gridSpan="7">
                  <a:txBody>
                    <a:bodyPr/>
                    <a:lstStyle/>
                    <a:p>
                      <a:r>
                        <a:rPr lang="en-US" altLang="zh-CN" sz="800" dirty="0" smtClean="0">
                          <a:latin typeface="Microsoft JhengHei UI" panose="020B0604030504040204" charset="-120"/>
                          <a:ea typeface="Microsoft JhengHei UI" panose="020B0604030504040204" charset="-120"/>
                          <a:cs typeface="Microsoft JhengHei UI" panose="020B0604030504040204" charset="-120"/>
                          <a:sym typeface="+mn-ea"/>
                        </a:rPr>
                        <a:t>Order Information: (Single-mode LC port optical module is configured by default)</a:t>
                      </a:r>
                      <a:endParaRPr lang="zh-CN" altLang="en-US" sz="800" b="1" dirty="0">
                        <a:solidFill>
                          <a:schemeClr val="bg1"/>
                        </a:solidFill>
                        <a:latin typeface="思源黑体 CN Normal" panose="020B0400000000000000" pitchFamily="34" charset="-122"/>
                        <a:ea typeface="思源黑体 CN Normal" panose="020B0400000000000000" pitchFamily="34" charset="-122"/>
                      </a:endParaRPr>
                    </a:p>
                  </a:txBody>
                  <a:tcPr>
                    <a:solidFill>
                      <a:srgbClr val="002060"/>
                    </a:solidFill>
                  </a:tcPr>
                </a:tc>
                <a:tc hMerge="1">
                  <a:tcPr/>
                </a:tc>
                <a:tc hMerge="1">
                  <a:tcPr/>
                </a:tc>
                <a:tc hMerge="1">
                  <a:tcPr/>
                </a:tc>
                <a:tc hMerge="1">
                  <a:tcPr/>
                </a:tc>
                <a:tc hMerge="1">
                  <a:tcPr/>
                </a:tc>
                <a:tc hMerge="1">
                  <a:tcPr/>
                </a:tc>
              </a:tr>
              <a:tr h="165309">
                <a:tc>
                  <a:txBody>
                    <a:bodyPr/>
                    <a:lstStyle/>
                    <a:p>
                      <a:pPr marL="0" indent="0" algn="ctr">
                        <a:buFont typeface="Arial" panose="020B0604020202020204" pitchFamily="34" charset="0"/>
                        <a:buNone/>
                      </a:pPr>
                      <a:r>
                        <a:rPr lang="en-US" altLang="zh-CN" sz="600" b="0" dirty="0">
                          <a:latin typeface="Microsoft JhengHei UI" panose="020B0604030504040204" charset="-120"/>
                          <a:ea typeface="Microsoft JhengHei UI" panose="020B0604030504040204" charset="-120"/>
                        </a:rPr>
                        <a:t>Product Model</a:t>
                      </a:r>
                      <a:endParaRPr lang="en-US" altLang="zh-CN" sz="600" b="0" dirty="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b="0" dirty="0">
                          <a:latin typeface="Microsoft JhengHei UI" panose="020B0604030504040204" charset="-120"/>
                          <a:ea typeface="Microsoft JhengHei UI" panose="020B0604030504040204" charset="-120"/>
                        </a:rPr>
                        <a:t>Material Number</a:t>
                      </a:r>
                      <a:endParaRPr lang="en-US" altLang="zh-CN" sz="600" b="0" dirty="0">
                        <a:latin typeface="Microsoft JhengHei UI" panose="020B0604030504040204" charset="-120"/>
                        <a:ea typeface="Microsoft JhengHei UI" panose="020B0604030504040204" charset="-120"/>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sym typeface="+mn-ea"/>
                        </a:rPr>
                        <a:t>C</a:t>
                      </a:r>
                      <a:r>
                        <a:rPr lang="zh-CN" altLang="en-US" sz="600" dirty="0" smtClean="0">
                          <a:latin typeface="Microsoft JhengHei UI" panose="020B0604030504040204" charset="-120"/>
                          <a:ea typeface="Microsoft JhengHei UI" panose="020B0604030504040204" charset="-120"/>
                          <a:sym typeface="+mn-ea"/>
                        </a:rPr>
                        <a:t>onfiguration</a:t>
                      </a:r>
                      <a:endParaRPr lang="zh-CN" altLang="en-US" sz="600" b="0" dirty="0" smtClean="0">
                        <a:latin typeface="Microsoft JhengHei UI" panose="020B0604030504040204" charset="-120"/>
                        <a:ea typeface="Microsoft JhengHei UI" panose="020B0604030504040204" charset="-120"/>
                      </a:endParaRPr>
                    </a:p>
                    <a:p>
                      <a:pPr marL="0" indent="0" algn="ctr">
                        <a:buFont typeface="Arial" panose="020B0604020202020204" pitchFamily="34" charset="0"/>
                        <a:buNone/>
                      </a:pP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sym typeface="+mn-ea"/>
                        </a:rPr>
                        <a:t>Fiber Interface</a:t>
                      </a:r>
                      <a:endParaRPr lang="en-US" altLang="zh-CN" sz="600" b="0" dirty="0" smtClean="0">
                        <a:latin typeface="Microsoft JhengHei UI" panose="020B0604030504040204" charset="-120"/>
                        <a:ea typeface="Microsoft JhengHei UI" panose="020B0604030504040204" charset="-120"/>
                        <a:sym typeface="+mn-ea"/>
                      </a:endParaRPr>
                    </a:p>
                  </a:txBody>
                  <a:tcPr/>
                </a:tc>
                <a:tc>
                  <a:txBody>
                    <a:bodyPr/>
                    <a:lstStyle/>
                    <a:p>
                      <a:pPr marL="0" indent="0" algn="ctr">
                        <a:buFont typeface="Arial" panose="020B0604020202020204" pitchFamily="34" charset="0"/>
                        <a:buNone/>
                      </a:pPr>
                      <a:r>
                        <a:rPr lang="zh-CN" altLang="en-US" sz="600" dirty="0" smtClean="0">
                          <a:latin typeface="Microsoft JhengHei UI" panose="020B0604030504040204" charset="-120"/>
                          <a:ea typeface="Microsoft JhengHei UI" panose="020B0604030504040204" charset="-120"/>
                          <a:sym typeface="+mn-ea"/>
                        </a:rPr>
                        <a:t>Optical </a:t>
                      </a:r>
                      <a:r>
                        <a:rPr lang="en-US" altLang="zh-CN" sz="600" dirty="0" smtClean="0">
                          <a:latin typeface="Microsoft JhengHei UI" panose="020B0604030504040204" charset="-120"/>
                          <a:ea typeface="Microsoft JhengHei UI" panose="020B0604030504040204" charset="-120"/>
                          <a:sym typeface="+mn-ea"/>
                        </a:rPr>
                        <a:t>F</a:t>
                      </a:r>
                      <a:r>
                        <a:rPr lang="zh-CN" altLang="en-US" sz="600" dirty="0" smtClean="0">
                          <a:latin typeface="Microsoft JhengHei UI" panose="020B0604030504040204" charset="-120"/>
                          <a:ea typeface="Microsoft JhengHei UI" panose="020B0604030504040204" charset="-120"/>
                          <a:sym typeface="+mn-ea"/>
                        </a:rPr>
                        <a:t>iber</a:t>
                      </a:r>
                      <a:r>
                        <a:rPr lang="en-US" altLang="zh-CN" sz="600" dirty="0" smtClean="0">
                          <a:latin typeface="Microsoft JhengHei UI" panose="020B0604030504040204" charset="-120"/>
                          <a:ea typeface="Microsoft JhengHei UI" panose="020B0604030504040204" charset="-120"/>
                          <a:sym typeface="+mn-ea"/>
                        </a:rPr>
                        <a:t> Type</a:t>
                      </a: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sym typeface="+mn-ea"/>
                        </a:rPr>
                        <a:t>Extended Distance</a:t>
                      </a:r>
                      <a:endParaRPr lang="en-US" altLang="zh-CN" sz="600" b="0" dirty="0" smtClean="0">
                        <a:latin typeface="Microsoft JhengHei UI" panose="020B0604030504040204" charset="-120"/>
                        <a:ea typeface="Microsoft JhengHei UI" panose="020B0604030504040204" charset="-120"/>
                        <a:sym typeface="+mn-ea"/>
                      </a:endParaRPr>
                    </a:p>
                  </a:txBody>
                  <a:tcPr/>
                </a:tc>
                <a:tc>
                  <a:txBody>
                    <a:bodyPr/>
                    <a:lstStyle/>
                    <a:p>
                      <a:pPr marL="0" indent="0" algn="ctr">
                        <a:buFont typeface="Arial" panose="020B0604020202020204" pitchFamily="34" charset="0"/>
                        <a:buNone/>
                      </a:pPr>
                      <a:r>
                        <a:rPr lang="zh-CN" altLang="en-US" sz="600" dirty="0" smtClean="0">
                          <a:latin typeface="Microsoft JhengHei UI" panose="020B0604030504040204" charset="-120"/>
                          <a:ea typeface="Microsoft JhengHei UI" panose="020B0604030504040204" charset="-120"/>
                          <a:sym typeface="+mn-ea"/>
                        </a:rPr>
                        <a:t>Optical </a:t>
                      </a:r>
                      <a:r>
                        <a:rPr lang="en-US" altLang="zh-CN" sz="600" dirty="0" smtClean="0">
                          <a:latin typeface="Microsoft JhengHei UI" panose="020B0604030504040204" charset="-120"/>
                          <a:ea typeface="Microsoft JhengHei UI" panose="020B0604030504040204" charset="-120"/>
                          <a:sym typeface="+mn-ea"/>
                        </a:rPr>
                        <a:t>F</a:t>
                      </a:r>
                      <a:r>
                        <a:rPr lang="zh-CN" altLang="en-US" sz="600" dirty="0" smtClean="0">
                          <a:latin typeface="Microsoft JhengHei UI" panose="020B0604030504040204" charset="-120"/>
                          <a:ea typeface="Microsoft JhengHei UI" panose="020B0604030504040204" charset="-120"/>
                          <a:sym typeface="+mn-ea"/>
                        </a:rPr>
                        <a:t>iber </a:t>
                      </a:r>
                      <a:r>
                        <a:rPr lang="en-US" altLang="zh-CN" sz="600" dirty="0" smtClean="0">
                          <a:latin typeface="Microsoft JhengHei UI" panose="020B0604030504040204" charset="-120"/>
                          <a:ea typeface="Microsoft JhengHei UI" panose="020B0604030504040204" charset="-120"/>
                          <a:sym typeface="+mn-ea"/>
                        </a:rPr>
                        <a:t>R</a:t>
                      </a:r>
                      <a:r>
                        <a:rPr lang="zh-CN" altLang="en-US" sz="600" dirty="0" smtClean="0">
                          <a:latin typeface="Microsoft JhengHei UI" panose="020B0604030504040204" charset="-120"/>
                          <a:ea typeface="Microsoft JhengHei UI" panose="020B0604030504040204" charset="-120"/>
                          <a:sym typeface="+mn-ea"/>
                        </a:rPr>
                        <a:t>equirement</a:t>
                      </a:r>
                      <a:endParaRPr lang="zh-CN" altLang="en-US" sz="600" b="0" dirty="0">
                        <a:latin typeface="思源黑体 CN Normal" panose="020B0400000000000000" pitchFamily="34" charset="-122"/>
                        <a:ea typeface="思源黑体 CN Normal" panose="020B0400000000000000" pitchFamily="34" charset="-122"/>
                      </a:endParaRPr>
                    </a:p>
                  </a:txBody>
                  <a:tcPr/>
                </a:tc>
              </a:tr>
              <a:tr h="495926">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KVM1000D </a:t>
                      </a:r>
                      <a:r>
                        <a:rPr lang="zh-CN" altLang="en-US" sz="600" dirty="0" smtClean="0">
                          <a:latin typeface="Microsoft JhengHei UI" panose="020B0604030504040204" charset="-120"/>
                          <a:ea typeface="Microsoft JhengHei UI" panose="020B0604030504040204" charset="-120"/>
                          <a:cs typeface="Microsoft JhengHei UI" panose="020B0604030504040204" charset="-120"/>
                          <a:sym typeface="+mn-ea"/>
                        </a:rPr>
                        <a:t>（</a:t>
                      </a: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Single</a:t>
                      </a:r>
                      <a:r>
                        <a:rPr lang="zh-CN" altLang="en-US" sz="600" dirty="0" smtClean="0">
                          <a:latin typeface="Microsoft JhengHei UI" panose="020B0604030504040204" charset="-120"/>
                          <a:ea typeface="Microsoft JhengHei UI" panose="020B0604030504040204" charset="-120"/>
                          <a:cs typeface="Microsoft JhengHei UI" panose="020B0604030504040204" charset="-120"/>
                          <a:sym typeface="+mn-ea"/>
                        </a:rPr>
                        <a:t>）</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p>
                      <a:pPr marL="0" indent="0" algn="ctr">
                        <a:buFont typeface="Arial" panose="020B0604020202020204" pitchFamily="34" charset="0"/>
                        <a:buNone/>
                      </a:pP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M20221003</a:t>
                      </a:r>
                      <a:endParaRPr lang="en-US" altLang="zh-CN" sz="600" b="0" dirty="0" smtClean="0">
                        <a:latin typeface="Microsoft JhengHei UI" panose="020B0604030504040204" charset="-120"/>
                        <a:ea typeface="Microsoft JhengHei UI" panose="020B0604030504040204" charset="-120"/>
                      </a:endParaRPr>
                    </a:p>
                  </a:txBody>
                  <a:tcPr anchor="ctr"/>
                </a:tc>
                <a:tc>
                  <a:txBody>
                    <a:bodyPr/>
                    <a:lstStyle/>
                    <a:p>
                      <a:pPr marL="0" indent="0" algn="ctr">
                        <a:buFont typeface="Arial" panose="020B0604020202020204" pitchFamily="34" charset="0"/>
                        <a:buNone/>
                      </a:pPr>
                      <a:r>
                        <a:rPr sz="600" dirty="0" smtClean="0">
                          <a:latin typeface="Microsoft JhengHei UI" panose="020B0604030504040204" charset="-120"/>
                          <a:ea typeface="Microsoft JhengHei UI" panose="020B0604030504040204" charset="-120"/>
                          <a:cs typeface="Microsoft JhengHei UI" panose="020B0604030504040204" charset="-120"/>
                        </a:rPr>
                        <a:t>Two-in-one-out configuration: 1U transmitter built-in functional module * 1, </a:t>
                      </a:r>
                      <a:r>
                        <a:rPr lang="en-US" sz="600" dirty="0" smtClean="0">
                          <a:latin typeface="Microsoft JhengHei UI" panose="020B0604030504040204" charset="-120"/>
                          <a:ea typeface="Microsoft JhengHei UI" panose="020B0604030504040204" charset="-120"/>
                          <a:cs typeface="Microsoft JhengHei UI" panose="020B0604030504040204" charset="-120"/>
                        </a:rPr>
                        <a:t>R</a:t>
                      </a:r>
                      <a:r>
                        <a:rPr sz="600" dirty="0" smtClean="0">
                          <a:latin typeface="Microsoft JhengHei UI" panose="020B0604030504040204" charset="-120"/>
                          <a:ea typeface="Microsoft JhengHei UI" panose="020B0604030504040204" charset="-120"/>
                          <a:cs typeface="Microsoft JhengHei UI" panose="020B0604030504040204" charset="-120"/>
                        </a:rPr>
                        <a:t>eceiver * 1, preset EDID, </a:t>
                      </a:r>
                      <a:r>
                        <a:rPr lang="en-US" sz="600" dirty="0" smtClean="0">
                          <a:latin typeface="Microsoft JhengHei UI" panose="020B0604030504040204" charset="-120"/>
                          <a:ea typeface="Microsoft JhengHei UI" panose="020B0604030504040204" charset="-120"/>
                          <a:cs typeface="Microsoft JhengHei UI" panose="020B0604030504040204" charset="-120"/>
                        </a:rPr>
                        <a:t>M</a:t>
                      </a:r>
                      <a:r>
                        <a:rPr sz="600" dirty="0" smtClean="0">
                          <a:latin typeface="Microsoft JhengHei UI" panose="020B0604030504040204" charset="-120"/>
                          <a:ea typeface="Microsoft JhengHei UI" panose="020B0604030504040204" charset="-120"/>
                          <a:cs typeface="Microsoft JhengHei UI" panose="020B0604030504040204" charset="-120"/>
                        </a:rPr>
                        <a:t>aximum video resolution 1920 * 1200</a:t>
                      </a:r>
                      <a:r>
                        <a:rPr lang="en-US" sz="600" dirty="0" smtClean="0">
                          <a:latin typeface="Microsoft JhengHei UI" panose="020B0604030504040204" charset="-120"/>
                          <a:ea typeface="Microsoft JhengHei UI" panose="020B0604030504040204" charset="-120"/>
                          <a:cs typeface="Microsoft JhengHei UI" panose="020B0604030504040204" charset="-120"/>
                        </a:rPr>
                        <a:t>, Transmitter with 2-channel HDMI video input (internal switching function) Receiver VGA + HDMI dual display (copy) output, support USB-HID peripherals, AC input</a:t>
                      </a:r>
                      <a:endParaRPr lang="en-US" sz="600" dirty="0" smtClean="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SC &amp; LC </a:t>
                      </a:r>
                      <a:endParaRPr lang="en-US" altLang="zh-CN" sz="600" dirty="0" smtClean="0">
                        <a:latin typeface="Microsoft JhengHei UI" panose="020B0604030504040204" charset="-120"/>
                        <a:ea typeface="Microsoft JhengHei UI" panose="020B0604030504040204" charset="-120"/>
                        <a:cs typeface="Microsoft JhengHei UI" panose="020B0604030504040204" charset="-120"/>
                      </a:endParaRPr>
                    </a:p>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Single fiber bidirectional</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Single mode &amp; Multi-mode</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500m~40km Optional</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OM4</a:t>
                      </a:r>
                      <a:endParaRPr lang="en-US" altLang="zh-CN" sz="600" b="0" dirty="0" smtClean="0">
                        <a:latin typeface="Microsoft JhengHei UI" panose="020B0604030504040204" charset="-120"/>
                        <a:ea typeface="Microsoft JhengHei UI" panose="020B0604030504040204" charset="-120"/>
                      </a:endParaRPr>
                    </a:p>
                  </a:txBody>
                  <a:tcPr anchor="ctr"/>
                </a:tc>
              </a:tr>
              <a:tr h="247963">
                <a:tc>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sym typeface="+mn-ea"/>
                        </a:rPr>
                        <a:t>Accessories List</a:t>
                      </a:r>
                      <a:endParaRPr lang="en-US" altLang="zh-CN" sz="600" b="0" dirty="0" smtClean="0">
                        <a:latin typeface="Microsoft JhengHei UI" panose="020B0604030504040204" charset="-120"/>
                        <a:ea typeface="Microsoft JhengHei UI" panose="020B0604030504040204" charset="-120"/>
                        <a:sym typeface="+mn-ea"/>
                      </a:endParaRPr>
                    </a:p>
                  </a:txBody>
                  <a:tcPr anchor="ctr"/>
                </a:tc>
                <a:tc gridSpan="6">
                  <a:txBody>
                    <a:bodyPr/>
                    <a:lstStyle/>
                    <a:p>
                      <a:pPr marL="0" indent="0" algn="ctr">
                        <a:buFont typeface="Arial" panose="020B0604020202020204" pitchFamily="34" charset="0"/>
                        <a:buNone/>
                      </a:pPr>
                      <a:r>
                        <a:rPr sz="600" dirty="0" smtClean="0">
                          <a:latin typeface="Microsoft JhengHei UI" panose="020B0604030504040204" charset="-120"/>
                          <a:ea typeface="Microsoft JhengHei UI" panose="020B0604030504040204" charset="-120"/>
                          <a:cs typeface="Microsoft JhengHei UI" panose="020B0604030504040204" charset="-120"/>
                          <a:sym typeface="+mn-ea"/>
                        </a:rPr>
                        <a:t>HDMI-HDMI video (Type A)</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 2, </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USB-USB Type A data cable</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2, </a:t>
                      </a:r>
                      <a:r>
                        <a:rPr sz="600" dirty="0" smtClean="0">
                          <a:effectLst/>
                          <a:latin typeface="Microsoft JhengHei UI" panose="020B0604030504040204" charset="-120"/>
                          <a:ea typeface="Microsoft JhengHei UI" panose="020B0604030504040204" charset="-120"/>
                          <a:cs typeface="Microsoft JhengHei UI" panose="020B0604030504040204" charset="-120"/>
                        </a:rPr>
                        <a:t>3.5mm audio signal cable (male)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2, </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National standard C13 plug power cord</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2, P</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roduct </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use</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 manual * 1</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Q</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ualified certificate * 1,</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zh-CN"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Device Functional Conformance Checklist</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 * 1, 2.5mm² </a:t>
                      </a:r>
                      <a:r>
                        <a:rPr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WDZB-RYJ yellow-green grounding wire</a:t>
                      </a:r>
                      <a:r>
                        <a:rPr lang="en-US" sz="600" dirty="0" smtClean="0">
                          <a:effectLst/>
                          <a:latin typeface="Microsoft JhengHei UI" panose="020B0604030504040204" charset="-120"/>
                          <a:ea typeface="Microsoft JhengHei UI" panose="020B0604030504040204" charset="-120"/>
                          <a:cs typeface="Microsoft JhengHei UI" panose="020B0604030504040204" charset="-120"/>
                          <a:sym typeface="+mn-ea"/>
                        </a:rPr>
                        <a:t> * 2,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LC-LC </a:t>
                      </a:r>
                      <a:r>
                        <a:rPr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single-mode optical fiber jumper * 1</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hMerge="1">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tc>
                <a:tc hMerge="1">
                  <a:tcPr/>
                </a:tc>
                <a:tc hMerge="1">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80">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KVM1000D </a:t>
                      </a:r>
                      <a:r>
                        <a:rPr lang="zh-CN" altLang="en-US" sz="600" dirty="0" smtClean="0">
                          <a:latin typeface="Microsoft JhengHei UI" panose="020B0604030504040204" charset="-120"/>
                          <a:ea typeface="Microsoft JhengHei UI" panose="020B0604030504040204" charset="-120"/>
                          <a:cs typeface="Microsoft JhengHei UI" panose="020B0604030504040204" charset="-120"/>
                          <a:sym typeface="+mn-ea"/>
                        </a:rPr>
                        <a:t>（</a:t>
                      </a: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Dual</a:t>
                      </a:r>
                      <a:r>
                        <a:rPr lang="zh-CN" altLang="en-US" sz="600" dirty="0" smtClean="0">
                          <a:latin typeface="Microsoft JhengHei UI" panose="020B0604030504040204" charset="-120"/>
                          <a:ea typeface="Microsoft JhengHei UI" panose="020B0604030504040204" charset="-120"/>
                          <a:cs typeface="Microsoft JhengHei UI" panose="020B0604030504040204" charset="-120"/>
                          <a:sym typeface="+mn-ea"/>
                        </a:rPr>
                        <a:t>）</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p>
                      <a:pPr marL="0" indent="0" algn="ctr">
                        <a:buFont typeface="Arial" panose="020B0604020202020204" pitchFamily="34" charset="0"/>
                        <a:buNone/>
                      </a:pP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M20221004</a:t>
                      </a:r>
                      <a:endParaRPr lang="en-US" altLang="zh-CN" sz="600" b="0" dirty="0" smtClean="0">
                        <a:latin typeface="Microsoft JhengHei UI" panose="020B0604030504040204" charset="-120"/>
                        <a:ea typeface="Microsoft JhengHei UI" panose="020B0604030504040204" charset="-120"/>
                      </a:endParaRPr>
                    </a:p>
                  </a:txBody>
                  <a:tcPr anchor="ctr"/>
                </a:tc>
                <a:tc>
                  <a:txBody>
                    <a:bodyPr/>
                    <a:lstStyle/>
                    <a:p>
                      <a:pPr marL="0" indent="0" algn="ctr">
                        <a:buFont typeface="Arial" panose="020B0604020202020204" pitchFamily="34" charset="0"/>
                        <a:buNone/>
                      </a:pPr>
                      <a:r>
                        <a:rPr lang="zh-CN" altLang="en-US" sz="600" dirty="0" smtClean="0">
                          <a:latin typeface="Microsoft JhengHei UI" panose="020B0604030504040204" charset="-120"/>
                          <a:ea typeface="Microsoft JhengHei UI" panose="020B0604030504040204" charset="-120"/>
                          <a:cs typeface="Microsoft JhengHei UI" panose="020B0604030504040204" charset="-120"/>
                        </a:rPr>
                        <a:t>Four-in</a:t>
                      </a: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a:t>
                      </a:r>
                      <a:r>
                        <a:rPr lang="zh-CN" altLang="en-US" sz="600" dirty="0" smtClean="0">
                          <a:latin typeface="Microsoft JhengHei UI" panose="020B0604030504040204" charset="-120"/>
                          <a:ea typeface="Microsoft JhengHei UI" panose="020B0604030504040204" charset="-120"/>
                          <a:cs typeface="Microsoft JhengHei UI" panose="020B0604030504040204" charset="-120"/>
                        </a:rPr>
                        <a:t>two-out configuration:</a:t>
                      </a: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 </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1U transmitter built-in functional module</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 2, </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R</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eceiver</a:t>
                      </a: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*2,</a:t>
                      </a:r>
                      <a:r>
                        <a:rPr lang="en-US" altLang="zh-CN" sz="600" baseline="0" dirty="0" smtClean="0">
                          <a:latin typeface="Microsoft JhengHei UI" panose="020B0604030504040204" charset="-120"/>
                          <a:ea typeface="Microsoft JhengHei UI" panose="020B0604030504040204" charset="-120"/>
                          <a:cs typeface="Microsoft JhengHei UI" panose="020B0604030504040204" charset="-120"/>
                        </a:rPr>
                        <a:t> </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preset EDID</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M</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aximum video resolution 1920 * 1200</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Transmitter with 4-channel HDMI video input (internal switching function), Receiver VGA + HDMI dual display (copy) output, Support USB-HID peripherals, AC input</a:t>
                      </a:r>
                      <a:endParaRPr lang="zh-CN" altLang="en-US" sz="600" b="0" dirty="0" smtClean="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SC &amp; LC </a:t>
                      </a:r>
                      <a:endParaRPr lang="en-US" altLang="zh-CN" sz="600" dirty="0" smtClean="0">
                        <a:latin typeface="Microsoft JhengHei UI" panose="020B0604030504040204" charset="-120"/>
                        <a:ea typeface="Microsoft JhengHei UI" panose="020B0604030504040204" charset="-120"/>
                        <a:cs typeface="Microsoft JhengHei UI" panose="020B0604030504040204" charset="-120"/>
                      </a:endParaRPr>
                    </a:p>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Single fiber bidirectional</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Single mode &amp; Multi-mode</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cs typeface="Microsoft JhengHei UI" panose="020B0604030504040204" charset="-120"/>
                          <a:sym typeface="+mn-ea"/>
                        </a:rPr>
                        <a:t>500m~40km Optional</a:t>
                      </a:r>
                      <a:endParaRPr lang="zh-CN" altLang="en-US" sz="600" b="0" dirty="0">
                        <a:latin typeface="Microsoft JhengHei UI" panose="020B0604030504040204" charset="-120"/>
                        <a:ea typeface="Microsoft JhengHei UI" panose="020B0604030504040204" charset="-120"/>
                        <a:cs typeface="Microsoft JhengHei UI" panose="020B0604030504040204" charset="-120"/>
                      </a:endParaRPr>
                    </a:p>
                  </a:txBody>
                  <a:tcPr anchor="ctr"/>
                </a:tc>
                <a:tc>
                  <a:txBody>
                    <a:bodyPr/>
                    <a:lstStyle/>
                    <a:p>
                      <a:pPr marL="0" indent="0" algn="ctr">
                        <a:buFont typeface="Arial" panose="020B0604020202020204" pitchFamily="34" charset="0"/>
                        <a:buNone/>
                      </a:pPr>
                      <a:r>
                        <a:rPr lang="en-US" altLang="zh-CN" sz="600" dirty="0" smtClean="0">
                          <a:latin typeface="Microsoft JhengHei UI" panose="020B0604030504040204" charset="-120"/>
                          <a:ea typeface="Microsoft JhengHei UI" panose="020B0604030504040204" charset="-120"/>
                        </a:rPr>
                        <a:t>OM4</a:t>
                      </a:r>
                      <a:endParaRPr lang="en-US" altLang="zh-CN" sz="600" b="0" dirty="0" smtClean="0">
                        <a:latin typeface="Microsoft JhengHei UI" panose="020B0604030504040204" charset="-120"/>
                        <a:ea typeface="Microsoft JhengHei UI" panose="020B0604030504040204" charset="-120"/>
                      </a:endParaRPr>
                    </a:p>
                  </a:txBody>
                  <a:tcPr anchor="ctr"/>
                </a:tc>
              </a:tr>
              <a:tr h="293253">
                <a:tc>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Microsoft JhengHei UI" panose="020B0604030504040204" charset="-120"/>
                          <a:ea typeface="Microsoft JhengHei UI" panose="020B0604030504040204" charset="-120"/>
                          <a:sym typeface="+mn-ea"/>
                        </a:rPr>
                        <a:t>Accessories List</a:t>
                      </a:r>
                      <a:endParaRPr lang="en-US" altLang="zh-CN" sz="600" b="0" dirty="0" smtClean="0">
                        <a:latin typeface="Microsoft JhengHei UI" panose="020B0604030504040204" charset="-120"/>
                        <a:ea typeface="Microsoft JhengHei UI" panose="020B0604030504040204" charset="-120"/>
                        <a:sym typeface="+mn-ea"/>
                      </a:endParaRPr>
                    </a:p>
                  </a:txBody>
                  <a:tcPr/>
                </a:tc>
                <a:tc gridSpan="6">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sz="600" dirty="0" smtClean="0">
                          <a:latin typeface="Microsoft JhengHei UI" panose="020B0604030504040204" charset="-120"/>
                          <a:ea typeface="Microsoft JhengHei UI" panose="020B0604030504040204" charset="-120"/>
                          <a:cs typeface="Microsoft JhengHei UI" panose="020B0604030504040204" charset="-120"/>
                          <a:sym typeface="+mn-ea"/>
                        </a:rPr>
                        <a:t>HDMI-HDMI video (Type A)</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latin typeface="Microsoft JhengHei UI" panose="020B0604030504040204" charset="-120"/>
                          <a:ea typeface="Microsoft JhengHei UI" panose="020B0604030504040204" charset="-120"/>
                          <a:cs typeface="Microsoft JhengHei UI" panose="020B0604030504040204" charset="-120"/>
                        </a:rPr>
                        <a:t>* 4, </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USB-USB Type A data cable</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2, </a:t>
                      </a:r>
                      <a:r>
                        <a:rPr sz="600" dirty="0" smtClean="0">
                          <a:effectLst/>
                          <a:latin typeface="Microsoft JhengHei UI" panose="020B0604030504040204" charset="-120"/>
                          <a:ea typeface="Microsoft JhengHei UI" panose="020B0604030504040204" charset="-120"/>
                          <a:cs typeface="Microsoft JhengHei UI" panose="020B0604030504040204" charset="-120"/>
                          <a:sym typeface="+mn-ea"/>
                        </a:rPr>
                        <a:t>3.5mm audio signal cable (male)</a:t>
                      </a:r>
                      <a:r>
                        <a:rPr lang="en-US" sz="600" dirty="0" smtClean="0">
                          <a:effectLst/>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2</a:t>
                      </a:r>
                      <a:r>
                        <a:rPr lang="zh-CN" altLang="en-US" sz="600" dirty="0" smtClean="0">
                          <a:effectLst/>
                          <a:latin typeface="Microsoft JhengHei UI" panose="020B0604030504040204" charset="-120"/>
                          <a:ea typeface="Microsoft JhengHei UI" panose="020B0604030504040204" charset="-120"/>
                          <a:cs typeface="Microsoft JhengHei UI" panose="020B0604030504040204" charset="-120"/>
                        </a:rPr>
                        <a:t>，</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National standard C13 plug power cord</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4</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 P</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roduct </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use</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 manual * 1</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Q</a:t>
                      </a:r>
                      <a:r>
                        <a:rPr sz="600" dirty="0" smtClean="0">
                          <a:latin typeface="Microsoft JhengHei UI" panose="020B0604030504040204" charset="-120"/>
                          <a:ea typeface="Microsoft JhengHei UI" panose="020B0604030504040204" charset="-120"/>
                          <a:cs typeface="Microsoft JhengHei UI" panose="020B0604030504040204" charset="-120"/>
                          <a:sym typeface="+mn-ea"/>
                        </a:rPr>
                        <a:t>ualified certificate * 1,</a:t>
                      </a:r>
                      <a:r>
                        <a:rPr lang="en-US" sz="600" dirty="0" smtClean="0">
                          <a:latin typeface="Microsoft JhengHei UI" panose="020B0604030504040204" charset="-120"/>
                          <a:ea typeface="Microsoft JhengHei UI" panose="020B0604030504040204" charset="-120"/>
                          <a:cs typeface="Microsoft JhengHei UI" panose="020B0604030504040204" charset="-120"/>
                          <a:sym typeface="+mn-ea"/>
                        </a:rPr>
                        <a:t> </a:t>
                      </a:r>
                      <a:r>
                        <a:rPr lang="zh-CN"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Device Functional Conformance Checklist</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 * 1, 2.5mm² </a:t>
                      </a:r>
                      <a:r>
                        <a:rPr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WDZB-RYJ yellow-green grounding wire</a:t>
                      </a:r>
                      <a:r>
                        <a:rPr lang="en-US" sz="600" dirty="0" smtClean="0">
                          <a:effectLst/>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3</a:t>
                      </a:r>
                      <a:r>
                        <a:rPr lang="zh-CN" altLang="en-US" sz="600" dirty="0" smtClean="0">
                          <a:effectLst/>
                          <a:latin typeface="Microsoft JhengHei UI" panose="020B0604030504040204" charset="-120"/>
                          <a:ea typeface="Microsoft JhengHei UI" panose="020B0604030504040204" charset="-120"/>
                          <a:cs typeface="Microsoft JhengHei UI" panose="020B0604030504040204" charset="-120"/>
                        </a:rPr>
                        <a:t>，</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LC-LC </a:t>
                      </a:r>
                      <a:r>
                        <a:rPr altLang="zh-CN" sz="600" dirty="0" smtClean="0">
                          <a:effectLst/>
                          <a:latin typeface="Microsoft JhengHei UI" panose="020B0604030504040204" charset="-120"/>
                          <a:ea typeface="Microsoft JhengHei UI" panose="020B0604030504040204" charset="-120"/>
                          <a:cs typeface="Microsoft JhengHei UI" panose="020B0604030504040204" charset="-120"/>
                          <a:sym typeface="+mn-ea"/>
                        </a:rPr>
                        <a:t>single-mode optical fiber jumper</a:t>
                      </a:r>
                      <a:r>
                        <a:rPr lang="en-US" sz="600" dirty="0" smtClean="0">
                          <a:effectLst/>
                          <a:latin typeface="Microsoft JhengHei UI" panose="020B0604030504040204" charset="-120"/>
                          <a:ea typeface="Microsoft JhengHei UI" panose="020B0604030504040204" charset="-120"/>
                          <a:cs typeface="Microsoft JhengHei UI" panose="020B0604030504040204" charset="-120"/>
                          <a:sym typeface="+mn-ea"/>
                        </a:rPr>
                        <a:t> </a:t>
                      </a:r>
                      <a:r>
                        <a:rPr lang="en-US" altLang="zh-CN" sz="600" dirty="0" smtClean="0">
                          <a:effectLst/>
                          <a:latin typeface="Microsoft JhengHei UI" panose="020B0604030504040204" charset="-120"/>
                          <a:ea typeface="Microsoft JhengHei UI" panose="020B0604030504040204" charset="-120"/>
                          <a:cs typeface="Microsoft JhengHei UI" panose="020B0604030504040204" charset="-120"/>
                        </a:rPr>
                        <a:t>* 2, RJ45 parallel cable * 1</a:t>
                      </a:r>
                      <a:endParaRPr lang="zh-CN" altLang="en-US" sz="600" b="0" dirty="0" smtClean="0">
                        <a:latin typeface="Microsoft JhengHei UI" panose="020B0604030504040204" charset="-120"/>
                        <a:ea typeface="Microsoft JhengHei UI" panose="020B0604030504040204" charset="-120"/>
                        <a:cs typeface="Microsoft JhengHei UI" panose="020B0604030504040204" charset="-120"/>
                      </a:endParaRPr>
                    </a:p>
                  </a:txBody>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文本框 5"/>
          <p:cNvSpPr txBox="1"/>
          <p:nvPr/>
        </p:nvSpPr>
        <p:spPr>
          <a:xfrm>
            <a:off x="382905" y="4756511"/>
            <a:ext cx="1958975" cy="245110"/>
          </a:xfrm>
          <a:prstGeom prst="rect">
            <a:avLst/>
          </a:prstGeom>
          <a:noFill/>
        </p:spPr>
        <p:txBody>
          <a:bodyPr wrap="none" rtlCol="0">
            <a:spAutoFit/>
          </a:bodyPr>
          <a:lstStyle/>
          <a:p>
            <a:pPr algn="l"/>
            <a:r>
              <a:rPr lang="en-US" altLang="zh-CN" sz="1000" b="1" dirty="0">
                <a:solidFill>
                  <a:srgbClr val="002060"/>
                </a:solidFill>
                <a:latin typeface="Microsoft JhengHei UI" panose="020B0604030504040204" charset="-120"/>
                <a:ea typeface="Microsoft JhengHei UI" panose="020B0604030504040204" charset="-120"/>
                <a:cs typeface="Microsoft JhengHei" panose="020B0604030504040204" charset="-120"/>
                <a:sym typeface="+mn-ea"/>
              </a:rPr>
              <a:t>Transmitter (TX)    Front View</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16" name="文本框 15"/>
          <p:cNvSpPr txBox="1"/>
          <p:nvPr/>
        </p:nvSpPr>
        <p:spPr>
          <a:xfrm>
            <a:off x="4419600" y="4729639"/>
            <a:ext cx="1744980" cy="245110"/>
          </a:xfrm>
          <a:prstGeom prst="rect">
            <a:avLst/>
          </a:prstGeom>
          <a:noFill/>
        </p:spPr>
        <p:txBody>
          <a:bodyPr wrap="none" rtlCol="0">
            <a:spAutoFit/>
          </a:bodyPr>
          <a:lstStyle/>
          <a:p>
            <a:pPr algn="l"/>
            <a:r>
              <a:rPr lang="en-US" altLang="zh-CN" sz="1000" b="1" dirty="0">
                <a:solidFill>
                  <a:srgbClr val="002060"/>
                </a:solidFill>
                <a:latin typeface="Microsoft JhengHei" panose="020B0604030504040204" charset="-120"/>
                <a:ea typeface="Microsoft JhengHei" panose="020B0604030504040204" charset="-120"/>
                <a:cs typeface="Microsoft JhengHei" panose="020B0604030504040204" charset="-120"/>
                <a:sym typeface="+mn-ea"/>
              </a:rPr>
              <a:t>Receiver (RX)   </a:t>
            </a:r>
            <a:r>
              <a:rPr lang="en-US" altLang="zh-CN" sz="1000" b="1" dirty="0">
                <a:solidFill>
                  <a:srgbClr val="002060"/>
                </a:solidFill>
                <a:latin typeface="Microsoft JhengHei UI" panose="020B0604030504040204" charset="-120"/>
                <a:ea typeface="Microsoft JhengHei UI" panose="020B0604030504040204" charset="-120"/>
                <a:cs typeface="Microsoft JhengHei" panose="020B0604030504040204" charset="-120"/>
                <a:sym typeface="+mn-ea"/>
              </a:rPr>
              <a:t>Front View</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20" name="文本框 19"/>
          <p:cNvSpPr txBox="1"/>
          <p:nvPr/>
        </p:nvSpPr>
        <p:spPr>
          <a:xfrm>
            <a:off x="381000" y="5791200"/>
            <a:ext cx="1908175" cy="245110"/>
          </a:xfrm>
          <a:prstGeom prst="rect">
            <a:avLst/>
          </a:prstGeom>
          <a:noFill/>
        </p:spPr>
        <p:txBody>
          <a:bodyPr wrap="none" rtlCol="0">
            <a:spAutoFit/>
          </a:bodyPr>
          <a:lstStyle/>
          <a:p>
            <a:pPr algn="l"/>
            <a:r>
              <a:rPr lang="en-US" altLang="zh-CN" sz="1000" b="1" dirty="0">
                <a:solidFill>
                  <a:srgbClr val="002060"/>
                </a:solidFill>
                <a:latin typeface="Microsoft JhengHei UI" panose="020B0604030504040204" charset="-120"/>
                <a:ea typeface="Microsoft JhengHei UI" panose="020B0604030504040204" charset="-120"/>
                <a:cs typeface="Microsoft JhengHei" panose="020B0604030504040204" charset="-120"/>
                <a:sym typeface="+mn-ea"/>
              </a:rPr>
              <a:t>Transmitter (TX)    Rear View</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22" name="文本框 21"/>
          <p:cNvSpPr txBox="1"/>
          <p:nvPr/>
        </p:nvSpPr>
        <p:spPr>
          <a:xfrm>
            <a:off x="4419600" y="5791200"/>
            <a:ext cx="1725930" cy="245110"/>
          </a:xfrm>
          <a:prstGeom prst="rect">
            <a:avLst/>
          </a:prstGeom>
          <a:noFill/>
        </p:spPr>
        <p:txBody>
          <a:bodyPr wrap="none" rtlCol="0">
            <a:spAutoFit/>
          </a:bodyPr>
          <a:lstStyle/>
          <a:p>
            <a:pPr algn="l"/>
            <a:r>
              <a:rPr lang="en-US" altLang="zh-CN" sz="1000" b="1" dirty="0">
                <a:solidFill>
                  <a:srgbClr val="002060"/>
                </a:solidFill>
                <a:latin typeface="Microsoft JhengHei" panose="020B0604030504040204" charset="-120"/>
                <a:ea typeface="Microsoft JhengHei" panose="020B0604030504040204" charset="-120"/>
                <a:cs typeface="Microsoft JhengHei" panose="020B0604030504040204" charset="-120"/>
                <a:sym typeface="+mn-ea"/>
              </a:rPr>
              <a:t>Receiver (RX)    Rear</a:t>
            </a:r>
            <a:r>
              <a:rPr lang="en-US" altLang="zh-CN" sz="1000" b="1" dirty="0">
                <a:solidFill>
                  <a:srgbClr val="002060"/>
                </a:solidFill>
                <a:latin typeface="Microsoft JhengHei UI" panose="020B0604030504040204" charset="-120"/>
                <a:ea typeface="Microsoft JhengHei UI" panose="020B0604030504040204" charset="-120"/>
                <a:cs typeface="Microsoft JhengHei" panose="020B0604030504040204" charset="-120"/>
                <a:sym typeface="+mn-ea"/>
              </a:rPr>
              <a:t> View</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24" name="object 4"/>
          <p:cNvSpPr/>
          <p:nvPr/>
        </p:nvSpPr>
        <p:spPr>
          <a:xfrm flipV="1">
            <a:off x="449879" y="704365"/>
            <a:ext cx="5943600" cy="55471"/>
          </a:xfrm>
          <a:custGeom>
            <a:avLst/>
            <a:gdLst/>
            <a:ahLst/>
            <a:cxnLst/>
            <a:rect l="l" t="t" r="r" b="b"/>
            <a:pathLst>
              <a:path w="6120130">
                <a:moveTo>
                  <a:pt x="0" y="0"/>
                </a:moveTo>
                <a:lnTo>
                  <a:pt x="6120003" y="0"/>
                </a:lnTo>
              </a:path>
            </a:pathLst>
          </a:custGeom>
          <a:ln w="6350">
            <a:solidFill>
              <a:srgbClr val="939598"/>
            </a:solidFill>
          </a:ln>
        </p:spPr>
        <p:txBody>
          <a:bodyPr wrap="square" lIns="0" tIns="0" rIns="0" bIns="0" rtlCol="0"/>
          <a:lstStyle/>
          <a:p>
            <a:endParaRPr sz="1500">
              <a:latin typeface="思源黑体 CN Normal" panose="020B0400000000000000" pitchFamily="34" charset="-122"/>
              <a:ea typeface="思源黑体 CN Normal" panose="020B0400000000000000" pitchFamily="34" charset="-122"/>
            </a:endParaRPr>
          </a:p>
        </p:txBody>
      </p:sp>
      <p:sp>
        <p:nvSpPr>
          <p:cNvPr id="25" name="object 7"/>
          <p:cNvSpPr txBox="1"/>
          <p:nvPr/>
        </p:nvSpPr>
        <p:spPr>
          <a:xfrm>
            <a:off x="380821" y="365476"/>
            <a:ext cx="5579924" cy="307777"/>
          </a:xfrm>
          <a:prstGeom prst="rect">
            <a:avLst/>
          </a:prstGeom>
        </p:spPr>
        <p:txBody>
          <a:bodyPr/>
          <a:lstStyle>
            <a:lvl1pPr>
              <a:defRPr>
                <a:latin typeface="+mj-lt"/>
                <a:ea typeface="+mj-ea"/>
                <a:cs typeface="+mj-cs"/>
              </a:defRPr>
            </a:lvl1pPr>
          </a:lstStyle>
          <a:p>
            <a:pPr defTabSz="914400"/>
            <a:r>
              <a:rPr lang="en-US" sz="2000" b="1" kern="0" dirty="0" smtClean="0">
                <a:solidFill>
                  <a:srgbClr val="002060"/>
                </a:solidFill>
                <a:latin typeface="思源黑体 CN Bold" panose="020B0800000000000000" pitchFamily="34" charset="-122"/>
                <a:ea typeface="思源黑体 CN Bold" panose="020B0800000000000000" pitchFamily="34" charset="-122"/>
              </a:rPr>
              <a:t>KVM1000D</a:t>
            </a:r>
            <a:endParaRPr lang="en-US" sz="2000" b="1" kern="0" dirty="0">
              <a:solidFill>
                <a:srgbClr val="002060"/>
              </a:solidFill>
              <a:latin typeface="思源黑体 CN Bold" panose="020B0800000000000000" pitchFamily="34" charset="-122"/>
              <a:ea typeface="思源黑体 CN Bold" panose="020B0800000000000000" pitchFamily="34" charset="-122"/>
            </a:endParaRPr>
          </a:p>
        </p:txBody>
      </p:sp>
      <p:sp>
        <p:nvSpPr>
          <p:cNvPr id="28" name="object 11"/>
          <p:cNvSpPr txBox="1"/>
          <p:nvPr/>
        </p:nvSpPr>
        <p:spPr>
          <a:xfrm>
            <a:off x="3482202" y="575744"/>
            <a:ext cx="2914938" cy="254000"/>
          </a:xfrm>
          <a:prstGeom prst="rect">
            <a:avLst/>
          </a:prstGeom>
        </p:spPr>
        <p:txBody>
          <a:bodyPr vert="horz" wrap="square" lIns="0" tIns="14984" rIns="0" bIns="0" rtlCol="0">
            <a:spAutoFit/>
          </a:bodyPr>
          <a:lstStyle/>
          <a:p>
            <a:pPr marL="34290" algn="r">
              <a:spcBef>
                <a:spcPts val="120"/>
              </a:spcBef>
            </a:pPr>
            <a:r>
              <a:rPr sz="725" dirty="0">
                <a:latin typeface="Microsoft JhengHei UI" panose="020B0604030504040204" charset="-120"/>
                <a:ea typeface="Microsoft JhengHei UI" panose="020B0604030504040204" charset="-120"/>
                <a:cs typeface="Trebuchet MS" panose="020B0603020202020204"/>
                <a:sym typeface="+mn-ea"/>
              </a:rPr>
              <a:t>Industrial-grade KVM signal long-line driver</a:t>
            </a:r>
            <a:endParaRPr sz="725" dirty="0">
              <a:latin typeface="Microsoft JhengHei UI" panose="020B0604030504040204" charset="-120"/>
              <a:ea typeface="Microsoft JhengHei UI" panose="020B0604030504040204" charset="-120"/>
              <a:cs typeface="Trebuchet MS" panose="020B0603020202020204"/>
            </a:endParaRPr>
          </a:p>
          <a:p>
            <a:pPr marL="34290" algn="r">
              <a:spcBef>
                <a:spcPts val="120"/>
              </a:spcBef>
            </a:pPr>
            <a:endParaRPr sz="725" dirty="0">
              <a:latin typeface="思源黑体 CN Normal" panose="020B0400000000000000" pitchFamily="34" charset="-122"/>
              <a:ea typeface="思源黑体 CN Normal" panose="020B0400000000000000" pitchFamily="34" charset="-122"/>
              <a:cs typeface="Trebuchet MS" panose="020B0603020202020204"/>
            </a:endParaRPr>
          </a:p>
        </p:txBody>
      </p:sp>
      <p:sp>
        <p:nvSpPr>
          <p:cNvPr id="29" name="文本框 28"/>
          <p:cNvSpPr txBox="1"/>
          <p:nvPr/>
        </p:nvSpPr>
        <p:spPr>
          <a:xfrm>
            <a:off x="4191183" y="9492703"/>
            <a:ext cx="2113280" cy="183515"/>
          </a:xfrm>
          <a:prstGeom prst="rect">
            <a:avLst/>
          </a:prstGeom>
          <a:noFill/>
        </p:spPr>
        <p:txBody>
          <a:bodyPr wrap="none" rtlCol="0">
            <a:spAutoFit/>
          </a:bodyPr>
          <a:lstStyle/>
          <a:p>
            <a:pPr algn="l"/>
            <a:r>
              <a:rPr lang="en-US" altLang="zh-CN" sz="600" dirty="0" smtClean="0">
                <a:solidFill>
                  <a:schemeClr val="bg1"/>
                </a:solidFill>
                <a:latin typeface="Microsoft JhengHei UI" panose="020B0604030504040204" charset="-120"/>
                <a:ea typeface="Microsoft JhengHei UI" panose="020B0604030504040204" charset="-120"/>
                <a:sym typeface="+mn-ea"/>
              </a:rPr>
              <a:t>For more product solutions, please call: 400-678-1199</a:t>
            </a:r>
            <a:endParaRPr lang="zh-CN" altLang="en-US" sz="600" dirty="0">
              <a:solidFill>
                <a:schemeClr val="bg1"/>
              </a:solidFill>
              <a:latin typeface="思源黑体 CN Normal" panose="020B0400000000000000" pitchFamily="34" charset="-122"/>
              <a:ea typeface="思源黑体 CN Normal" panose="020B0400000000000000" pitchFamily="34" charset="-122"/>
            </a:endParaRPr>
          </a:p>
        </p:txBody>
      </p:sp>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5800" y="6205878"/>
            <a:ext cx="1371600" cy="490197"/>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95800" y="5181600"/>
            <a:ext cx="1284705" cy="444499"/>
          </a:xfrm>
          <a:prstGeom prst="rect">
            <a:avLst/>
          </a:prstGeom>
        </p:spPr>
      </p:pic>
      <p:pic>
        <p:nvPicPr>
          <p:cNvPr id="9" name="图片 8"/>
          <p:cNvPicPr>
            <a:picLocks noChangeAspect="1"/>
          </p:cNvPicPr>
          <p:nvPr/>
        </p:nvPicPr>
        <p:blipFill>
          <a:blip r:embed="rId6"/>
          <a:stretch>
            <a:fillRect/>
          </a:stretch>
        </p:blipFill>
        <p:spPr>
          <a:xfrm>
            <a:off x="4495800" y="2895600"/>
            <a:ext cx="1602140" cy="1600200"/>
          </a:xfrm>
          <a:prstGeom prst="rect">
            <a:avLst/>
          </a:prstGeom>
        </p:spPr>
      </p:pic>
      <p:pic>
        <p:nvPicPr>
          <p:cNvPr id="10" name="图片 9"/>
          <p:cNvPicPr>
            <a:picLocks noChangeAspect="1"/>
          </p:cNvPicPr>
          <p:nvPr/>
        </p:nvPicPr>
        <p:blipFill>
          <a:blip r:embed="rId7"/>
          <a:stretch>
            <a:fillRect/>
          </a:stretch>
        </p:blipFill>
        <p:spPr>
          <a:xfrm>
            <a:off x="4495800" y="2362200"/>
            <a:ext cx="1600200" cy="440377"/>
          </a:xfrm>
          <a:prstGeom prst="rect">
            <a:avLst/>
          </a:prstGeom>
        </p:spPr>
      </p:pic>
      <p:pic>
        <p:nvPicPr>
          <p:cNvPr id="11" name="图片 10"/>
          <p:cNvPicPr>
            <a:picLocks noChangeAspect="1"/>
          </p:cNvPicPr>
          <p:nvPr/>
        </p:nvPicPr>
        <p:blipFill>
          <a:blip r:embed="rId8"/>
          <a:stretch>
            <a:fillRect/>
          </a:stretch>
        </p:blipFill>
        <p:spPr>
          <a:xfrm>
            <a:off x="533400" y="1295400"/>
            <a:ext cx="5638800" cy="877987"/>
          </a:xfrm>
          <a:prstGeom prst="rect">
            <a:avLst/>
          </a:prstGeom>
        </p:spPr>
      </p:pic>
      <p:pic>
        <p:nvPicPr>
          <p:cNvPr id="12" name="图片 11"/>
          <p:cNvPicPr>
            <a:picLocks noChangeAspect="1"/>
          </p:cNvPicPr>
          <p:nvPr/>
        </p:nvPicPr>
        <p:blipFill>
          <a:blip r:embed="rId9"/>
          <a:stretch>
            <a:fillRect/>
          </a:stretch>
        </p:blipFill>
        <p:spPr>
          <a:xfrm>
            <a:off x="838200" y="2209800"/>
            <a:ext cx="2819400" cy="228077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57200" y="6097855"/>
            <a:ext cx="2943225" cy="607745"/>
          </a:xfrm>
          <a:prstGeom prst="rect">
            <a:avLst/>
          </a:prstGeom>
        </p:spPr>
      </p:pic>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4800600"/>
            <a:ext cx="3020345" cy="1079442"/>
          </a:xfrm>
          <a:prstGeom prst="rect">
            <a:avLst/>
          </a:prstGeom>
        </p:spPr>
      </p:pic>
      <p:sp>
        <p:nvSpPr>
          <p:cNvPr id="27" name="object 3"/>
          <p:cNvSpPr/>
          <p:nvPr/>
        </p:nvSpPr>
        <p:spPr>
          <a:xfrm>
            <a:off x="461539" y="9519137"/>
            <a:ext cx="5943600" cy="130091"/>
          </a:xfrm>
          <a:custGeom>
            <a:avLst/>
            <a:gdLst/>
            <a:ahLst/>
            <a:cxnLst/>
            <a:rect l="l" t="t" r="r" b="b"/>
            <a:pathLst>
              <a:path w="5956300" h="133350">
                <a:moveTo>
                  <a:pt x="5955944" y="0"/>
                </a:moveTo>
                <a:lnTo>
                  <a:pt x="0" y="0"/>
                </a:lnTo>
                <a:lnTo>
                  <a:pt x="0" y="132842"/>
                </a:lnTo>
                <a:lnTo>
                  <a:pt x="5955944" y="132842"/>
                </a:lnTo>
                <a:lnTo>
                  <a:pt x="5955944" y="0"/>
                </a:lnTo>
                <a:close/>
              </a:path>
            </a:pathLst>
          </a:custGeom>
          <a:solidFill>
            <a:srgbClr val="002060"/>
          </a:solidFill>
        </p:spPr>
        <p:txBody>
          <a:bodyPr wrap="square" lIns="0" tIns="0" rIns="0" bIns="0" rtlCol="0"/>
          <a:lstStyle/>
          <a:p>
            <a:endParaRPr sz="1500" dirty="0">
              <a:solidFill>
                <a:srgbClr val="0070C0"/>
              </a:solidFill>
              <a:latin typeface="思源黑体 CN Normal" panose="020B0400000000000000" pitchFamily="34" charset="-122"/>
              <a:ea typeface="思源黑体 CN Normal" panose="020B0400000000000000" pitchFamily="34" charset="-122"/>
            </a:endParaRPr>
          </a:p>
        </p:txBody>
      </p:sp>
      <p:graphicFrame>
        <p:nvGraphicFramePr>
          <p:cNvPr id="72" name="表格 71"/>
          <p:cNvGraphicFramePr>
            <a:graphicFrameLocks noGrp="1"/>
          </p:cNvGraphicFramePr>
          <p:nvPr/>
        </p:nvGraphicFramePr>
        <p:xfrm>
          <a:off x="457201" y="914400"/>
          <a:ext cx="5943599" cy="3657600"/>
        </p:xfrm>
        <a:graphic>
          <a:graphicData uri="http://schemas.openxmlformats.org/drawingml/2006/table">
            <a:tbl>
              <a:tblPr firstRow="1" bandRow="1">
                <a:tableStyleId>{5940675A-B579-460E-94D1-54222C63F5DA}</a:tableStyleId>
              </a:tblPr>
              <a:tblGrid>
                <a:gridCol w="5943599"/>
              </a:tblGrid>
              <a:tr h="3657600">
                <a:tc>
                  <a:txBody>
                    <a:bodyPr/>
                    <a:lstStyle/>
                    <a:p>
                      <a:pPr algn="l"/>
                      <a:r>
                        <a:rPr lang="zh-CN" altLang="en-US" sz="1000" b="1" dirty="0" smtClean="0">
                          <a:solidFill>
                            <a:schemeClr val="tx1"/>
                          </a:solidFill>
                          <a:latin typeface="思源黑体 CN Normal" panose="020B0400000000000000" pitchFamily="34" charset="-122"/>
                          <a:ea typeface="思源黑体 CN Normal" panose="020B0400000000000000" pitchFamily="34" charset="-122"/>
                        </a:rPr>
                        <a:t>结构尺寸                                               </a:t>
                      </a:r>
                      <a:r>
                        <a:rPr lang="zh-CN" altLang="en-US" sz="1000" b="1" baseline="0" dirty="0" smtClean="0">
                          <a:solidFill>
                            <a:schemeClr val="tx1"/>
                          </a:solidFill>
                          <a:latin typeface="思源黑体 CN Normal" panose="020B0400000000000000" pitchFamily="34" charset="-122"/>
                          <a:ea typeface="思源黑体 CN Normal" panose="020B0400000000000000" pitchFamily="34" charset="-122"/>
                        </a:rPr>
                        <a:t> </a:t>
                      </a:r>
                      <a:r>
                        <a:rPr lang="zh-CN" altLang="en-US" sz="1000" b="1" dirty="0" smtClean="0">
                          <a:solidFill>
                            <a:schemeClr val="tx1"/>
                          </a:solidFill>
                          <a:latin typeface="思源黑体 CN Normal" panose="020B0400000000000000" pitchFamily="34" charset="-122"/>
                          <a:ea typeface="思源黑体 CN Normal" panose="020B0400000000000000" pitchFamily="34" charset="-122"/>
                        </a:rPr>
                        <a:t>                                                                                                                单位：</a:t>
                      </a:r>
                      <a:r>
                        <a:rPr lang="en-US" altLang="zh-CN" sz="1000" b="1" dirty="0" smtClean="0">
                          <a:solidFill>
                            <a:schemeClr val="tx1"/>
                          </a:solidFill>
                          <a:latin typeface="思源黑体 CN Normal" panose="020B0400000000000000" pitchFamily="34" charset="-122"/>
                          <a:ea typeface="思源黑体 CN Normal" panose="020B0400000000000000" pitchFamily="34" charset="-122"/>
                        </a:rPr>
                        <a:t>mm</a:t>
                      </a:r>
                      <a:endParaRPr lang="zh-CN" altLang="en-US" sz="1000" b="1" dirty="0" smtClean="0">
                        <a:solidFill>
                          <a:schemeClr val="tx1"/>
                        </a:solidFill>
                        <a:latin typeface="思源黑体 CN Normal" panose="020B0400000000000000" pitchFamily="34" charset="-122"/>
                        <a:ea typeface="思源黑体 CN Normal" panose="020B0400000000000000" pitchFamily="34" charset="-122"/>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3" name="表格 72"/>
          <p:cNvGraphicFramePr>
            <a:graphicFrameLocks noGrp="1"/>
          </p:cNvGraphicFramePr>
          <p:nvPr>
            <p:custDataLst>
              <p:tags r:id="rId3"/>
            </p:custDataLst>
          </p:nvPr>
        </p:nvGraphicFramePr>
        <p:xfrm>
          <a:off x="457200" y="6905632"/>
          <a:ext cx="5943600" cy="1986145"/>
        </p:xfrm>
        <a:graphic>
          <a:graphicData uri="http://schemas.openxmlformats.org/drawingml/2006/table">
            <a:tbl>
              <a:tblPr firstRow="1" bandRow="1">
                <a:tableStyleId>{5C22544A-7EE6-4342-B048-85BDC9FD1C3A}</a:tableStyleId>
              </a:tblPr>
              <a:tblGrid>
                <a:gridCol w="685802"/>
                <a:gridCol w="693122"/>
                <a:gridCol w="2046974"/>
                <a:gridCol w="534058"/>
                <a:gridCol w="619373"/>
                <a:gridCol w="678481"/>
                <a:gridCol w="685790"/>
              </a:tblGrid>
              <a:tr h="192860">
                <a:tc gridSpan="7">
                  <a:txBody>
                    <a:bodyPr/>
                    <a:lstStyle/>
                    <a:p>
                      <a:r>
                        <a:rPr lang="zh-CN" altLang="en-US" sz="1000" dirty="0" smtClean="0">
                          <a:latin typeface="思源黑体 CN Normal" panose="020B0400000000000000" pitchFamily="34" charset="-122"/>
                          <a:ea typeface="思源黑体 CN Normal" panose="020B0400000000000000" pitchFamily="34" charset="-122"/>
                        </a:rPr>
                        <a:t>订购信息：</a:t>
                      </a:r>
                      <a:r>
                        <a:rPr lang="zh-CN" altLang="en-US" sz="800" dirty="0" smtClean="0">
                          <a:latin typeface="思源黑体 CN Normal" panose="020B0400000000000000" pitchFamily="34" charset="-122"/>
                          <a:ea typeface="思源黑体 CN Normal" panose="020B0400000000000000" pitchFamily="34" charset="-122"/>
                        </a:rPr>
                        <a:t>（默认</a:t>
                      </a:r>
                      <a:r>
                        <a:rPr lang="zh-CN" altLang="en-US" sz="800" dirty="0" smtClean="0">
                          <a:latin typeface="思源黑体 CN Normal" panose="020B0400000000000000" pitchFamily="34" charset="-122"/>
                          <a:ea typeface="思源黑体 CN Normal" panose="020B0400000000000000" pitchFamily="34" charset="-122"/>
                        </a:rPr>
                        <a:t>配置单模</a:t>
                      </a:r>
                      <a:r>
                        <a:rPr lang="en-US" altLang="zh-CN" sz="800" dirty="0" smtClean="0">
                          <a:latin typeface="思源黑体 CN Normal" panose="020B0400000000000000" pitchFamily="34" charset="-122"/>
                          <a:ea typeface="思源黑体 CN Normal" panose="020B0400000000000000" pitchFamily="34" charset="-122"/>
                        </a:rPr>
                        <a:t>LC</a:t>
                      </a:r>
                      <a:r>
                        <a:rPr lang="zh-CN" altLang="en-US" sz="800" dirty="0" smtClean="0">
                          <a:latin typeface="思源黑体 CN Normal" panose="020B0400000000000000" pitchFamily="34" charset="-122"/>
                          <a:ea typeface="思源黑体 CN Normal" panose="020B0400000000000000" pitchFamily="34" charset="-122"/>
                        </a:rPr>
                        <a:t>端口光模块）</a:t>
                      </a:r>
                      <a:endParaRPr lang="zh-CN" altLang="en-US" sz="800" b="1" dirty="0">
                        <a:solidFill>
                          <a:schemeClr val="bg1"/>
                        </a:solidFill>
                        <a:latin typeface="思源黑体 CN Normal" panose="020B0400000000000000" pitchFamily="34" charset="-122"/>
                        <a:ea typeface="思源黑体 CN Normal" panose="020B0400000000000000" pitchFamily="34" charset="-122"/>
                      </a:endParaRPr>
                    </a:p>
                  </a:txBody>
                  <a:tcPr>
                    <a:solidFill>
                      <a:srgbClr val="002060"/>
                    </a:solidFill>
                  </a:tcPr>
                </a:tc>
                <a:tc hMerge="1">
                  <a:tcPr/>
                </a:tc>
                <a:tc hMerge="1">
                  <a:tcPr/>
                </a:tc>
                <a:tc hMerge="1">
                  <a:tcPr/>
                </a:tc>
                <a:tc hMerge="1">
                  <a:tcPr/>
                </a:tc>
                <a:tc hMerge="1">
                  <a:tcPr/>
                </a:tc>
                <a:tc hMerge="1">
                  <a:tcPr/>
                </a:tc>
              </a:tr>
              <a:tr h="165309">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产品型号</a:t>
                      </a: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物料号</a:t>
                      </a: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配置</a:t>
                      </a: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光纤接口</a:t>
                      </a: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光纤类型</a:t>
                      </a: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延长距离</a:t>
                      </a:r>
                      <a:endParaRPr lang="zh-CN" altLang="en-US" sz="600" b="0" dirty="0">
                        <a:latin typeface="思源黑体 CN Normal" panose="020B0400000000000000" pitchFamily="34" charset="-122"/>
                        <a:ea typeface="思源黑体 CN Normal" panose="020B0400000000000000" pitchFamily="34" charset="-122"/>
                      </a:endParaRPr>
                    </a:p>
                  </a:txBody>
                  <a:tcP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光纤要求</a:t>
                      </a:r>
                      <a:endParaRPr lang="zh-CN" altLang="en-US" sz="600" b="0" dirty="0">
                        <a:latin typeface="思源黑体 CN Normal" panose="020B0400000000000000" pitchFamily="34" charset="-122"/>
                        <a:ea typeface="思源黑体 CN Normal" panose="020B0400000000000000" pitchFamily="34" charset="-122"/>
                      </a:endParaRPr>
                    </a:p>
                  </a:txBody>
                  <a:tcPr/>
                </a:tc>
              </a:tr>
              <a:tr h="495926">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KVM1000D</a:t>
                      </a:r>
                      <a:r>
                        <a:rPr lang="zh-CN" altLang="en-US" sz="600" dirty="0" smtClean="0">
                          <a:latin typeface="思源黑体 CN Normal" panose="020B0400000000000000" pitchFamily="34" charset="-122"/>
                          <a:ea typeface="思源黑体 CN Normal" panose="020B0400000000000000" pitchFamily="34" charset="-122"/>
                        </a:rPr>
                        <a:t>（</a:t>
                      </a:r>
                      <a:r>
                        <a:rPr lang="zh-CN" altLang="en-US" sz="600" dirty="0" smtClean="0">
                          <a:latin typeface="思源黑体 CN Normal" panose="020B0400000000000000" pitchFamily="34" charset="-122"/>
                          <a:ea typeface="思源黑体 CN Normal" panose="020B0400000000000000" pitchFamily="34" charset="-122"/>
                        </a:rPr>
                        <a:t>单）</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M20221003</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二进一出配置：</a:t>
                      </a:r>
                      <a:r>
                        <a:rPr lang="en-US" altLang="zh-CN" sz="600" dirty="0" smtClean="0">
                          <a:latin typeface="思源黑体 CN Normal" panose="020B0400000000000000" pitchFamily="34" charset="-122"/>
                          <a:ea typeface="思源黑体 CN Normal" panose="020B0400000000000000" pitchFamily="34" charset="-122"/>
                        </a:rPr>
                        <a:t>1U</a:t>
                      </a:r>
                      <a:r>
                        <a:rPr lang="zh-CN" altLang="en-US" sz="600" dirty="0" smtClean="0">
                          <a:latin typeface="思源黑体 CN Normal" panose="020B0400000000000000" pitchFamily="34" charset="-122"/>
                          <a:ea typeface="思源黑体 CN Normal" panose="020B0400000000000000" pitchFamily="34" charset="-122"/>
                        </a:rPr>
                        <a:t>发射机内置功能模块</a:t>
                      </a:r>
                      <a:r>
                        <a:rPr lang="en-US" altLang="zh-CN" sz="600" dirty="0" smtClean="0">
                          <a:latin typeface="思源黑体 CN Normal" panose="020B0400000000000000" pitchFamily="34" charset="-122"/>
                          <a:ea typeface="思源黑体 CN Normal" panose="020B0400000000000000" pitchFamily="34" charset="-122"/>
                        </a:rPr>
                        <a:t>*1</a:t>
                      </a:r>
                      <a:r>
                        <a:rPr lang="zh-CN" altLang="en-US" sz="600" dirty="0" smtClean="0">
                          <a:latin typeface="思源黑体 CN Normal" panose="020B0400000000000000" pitchFamily="34" charset="-122"/>
                          <a:ea typeface="思源黑体 CN Normal" panose="020B0400000000000000" pitchFamily="34" charset="-122"/>
                        </a:rPr>
                        <a:t>，接收机</a:t>
                      </a:r>
                      <a:r>
                        <a:rPr lang="en-US" altLang="zh-CN" sz="600" dirty="0" smtClean="0">
                          <a:latin typeface="思源黑体 CN Normal" panose="020B0400000000000000" pitchFamily="34" charset="-122"/>
                          <a:ea typeface="思源黑体 CN Normal" panose="020B0400000000000000" pitchFamily="34" charset="-122"/>
                        </a:rPr>
                        <a:t>*1,</a:t>
                      </a:r>
                      <a:r>
                        <a:rPr lang="en-US" altLang="zh-CN" sz="600" baseline="0" dirty="0" smtClean="0">
                          <a:latin typeface="思源黑体 CN Normal" panose="020B0400000000000000" pitchFamily="34" charset="-122"/>
                          <a:ea typeface="思源黑体 CN Normal" panose="020B0400000000000000" pitchFamily="34" charset="-122"/>
                        </a:rPr>
                        <a:t> </a:t>
                      </a:r>
                      <a:r>
                        <a:rPr lang="zh-CN" altLang="en-US" sz="600" baseline="0" dirty="0" smtClean="0">
                          <a:latin typeface="思源黑体 CN Normal" panose="020B0400000000000000" pitchFamily="34" charset="-122"/>
                          <a:ea typeface="思源黑体 CN Normal" panose="020B0400000000000000" pitchFamily="34" charset="-122"/>
                        </a:rPr>
                        <a:t>预置</a:t>
                      </a:r>
                      <a:r>
                        <a:rPr lang="en-US" altLang="zh-CN" sz="600" baseline="0" dirty="0" smtClean="0">
                          <a:latin typeface="思源黑体 CN Normal" panose="020B0400000000000000" pitchFamily="34" charset="-122"/>
                          <a:ea typeface="思源黑体 CN Normal" panose="020B0400000000000000" pitchFamily="34" charset="-122"/>
                        </a:rPr>
                        <a:t>EDID</a:t>
                      </a:r>
                      <a:r>
                        <a:rPr lang="zh-CN" altLang="en-US" sz="600" baseline="0" dirty="0" smtClean="0">
                          <a:latin typeface="思源黑体 CN Normal" panose="020B0400000000000000" pitchFamily="34" charset="-122"/>
                          <a:ea typeface="思源黑体 CN Normal" panose="020B0400000000000000" pitchFamily="34" charset="-122"/>
                        </a:rPr>
                        <a:t>，最大视频分辨率</a:t>
                      </a:r>
                      <a:r>
                        <a:rPr lang="en-US" altLang="zh-CN" sz="600" baseline="0" dirty="0" smtClean="0">
                          <a:latin typeface="思源黑体 CN Normal" panose="020B0400000000000000" pitchFamily="34" charset="-122"/>
                          <a:ea typeface="思源黑体 CN Normal" panose="020B0400000000000000" pitchFamily="34" charset="-122"/>
                        </a:rPr>
                        <a:t>1920*1200</a:t>
                      </a:r>
                      <a:r>
                        <a:rPr lang="zh-CN" altLang="en-US" sz="600" baseline="0" dirty="0" smtClean="0">
                          <a:latin typeface="思源黑体 CN Normal" panose="020B0400000000000000" pitchFamily="34" charset="-122"/>
                          <a:ea typeface="思源黑体 CN Normal" panose="020B0400000000000000" pitchFamily="34" charset="-122"/>
                        </a:rPr>
                        <a:t>，</a:t>
                      </a:r>
                      <a:r>
                        <a:rPr lang="zh-CN" altLang="en-US" sz="600" baseline="0" dirty="0" smtClean="0">
                          <a:latin typeface="思源黑体 CN Normal" panose="020B0400000000000000" pitchFamily="34" charset="-122"/>
                          <a:ea typeface="思源黑体 CN Normal" panose="020B0400000000000000" pitchFamily="34" charset="-122"/>
                        </a:rPr>
                        <a:t>发射机具备</a:t>
                      </a:r>
                      <a:r>
                        <a:rPr lang="en-US" altLang="zh-CN" sz="600" baseline="0" dirty="0" smtClean="0">
                          <a:latin typeface="思源黑体 CN Normal" panose="020B0400000000000000" pitchFamily="34" charset="-122"/>
                          <a:ea typeface="思源黑体 CN Normal" panose="020B0400000000000000" pitchFamily="34" charset="-122"/>
                        </a:rPr>
                        <a:t>2</a:t>
                      </a:r>
                      <a:r>
                        <a:rPr lang="zh-CN" altLang="en-US" sz="600" baseline="0" dirty="0" smtClean="0">
                          <a:latin typeface="思源黑体 CN Normal" panose="020B0400000000000000" pitchFamily="34" charset="-122"/>
                          <a:ea typeface="思源黑体 CN Normal" panose="020B0400000000000000" pitchFamily="34" charset="-122"/>
                        </a:rPr>
                        <a:t>路</a:t>
                      </a:r>
                      <a:r>
                        <a:rPr lang="en-US" altLang="zh-CN" sz="600" baseline="0" dirty="0" smtClean="0">
                          <a:latin typeface="思源黑体 CN Normal" panose="020B0400000000000000" pitchFamily="34" charset="-122"/>
                          <a:ea typeface="思源黑体 CN Normal" panose="020B0400000000000000" pitchFamily="34" charset="-122"/>
                        </a:rPr>
                        <a:t>HDMI</a:t>
                      </a:r>
                      <a:r>
                        <a:rPr lang="zh-CN" altLang="en-US" sz="600" baseline="0" dirty="0" smtClean="0">
                          <a:latin typeface="思源黑体 CN Normal" panose="020B0400000000000000" pitchFamily="34" charset="-122"/>
                          <a:ea typeface="思源黑体 CN Normal" panose="020B0400000000000000" pitchFamily="34" charset="-122"/>
                        </a:rPr>
                        <a:t>视频输入（内部切换功能）接收机</a:t>
                      </a:r>
                      <a:r>
                        <a:rPr lang="en-US" altLang="zh-CN" sz="600" baseline="0" dirty="0" smtClean="0">
                          <a:latin typeface="思源黑体 CN Normal" panose="020B0400000000000000" pitchFamily="34" charset="-122"/>
                          <a:ea typeface="思源黑体 CN Normal" panose="020B0400000000000000" pitchFamily="34" charset="-122"/>
                        </a:rPr>
                        <a:t>VGA+HDMI</a:t>
                      </a:r>
                      <a:r>
                        <a:rPr lang="zh-CN" altLang="en-US" sz="600" baseline="0" dirty="0" smtClean="0">
                          <a:latin typeface="思源黑体 CN Normal" panose="020B0400000000000000" pitchFamily="34" charset="-122"/>
                          <a:ea typeface="思源黑体 CN Normal" panose="020B0400000000000000" pitchFamily="34" charset="-122"/>
                        </a:rPr>
                        <a:t>双显（复制）输出</a:t>
                      </a:r>
                      <a:r>
                        <a:rPr lang="zh-CN" altLang="en-US" sz="600" baseline="0" dirty="0" smtClean="0">
                          <a:latin typeface="思源黑体 CN Normal" panose="020B0400000000000000" pitchFamily="34" charset="-122"/>
                          <a:ea typeface="思源黑体 CN Normal" panose="020B0400000000000000" pitchFamily="34" charset="-122"/>
                        </a:rPr>
                        <a:t>，支持</a:t>
                      </a:r>
                      <a:r>
                        <a:rPr lang="en-US" altLang="zh-CN" sz="600" baseline="0" dirty="0" smtClean="0">
                          <a:latin typeface="思源黑体 CN Normal" panose="020B0400000000000000" pitchFamily="34" charset="-122"/>
                          <a:ea typeface="思源黑体 CN Normal" panose="020B0400000000000000" pitchFamily="34" charset="-122"/>
                        </a:rPr>
                        <a:t>USB-HID</a:t>
                      </a:r>
                      <a:r>
                        <a:rPr lang="zh-CN" altLang="en-US" sz="600" baseline="0" dirty="0" smtClean="0">
                          <a:latin typeface="思源黑体 CN Normal" panose="020B0400000000000000" pitchFamily="34" charset="-122"/>
                          <a:ea typeface="思源黑体 CN Normal" panose="020B0400000000000000" pitchFamily="34" charset="-122"/>
                        </a:rPr>
                        <a:t>外设，</a:t>
                      </a:r>
                      <a:r>
                        <a:rPr lang="zh-CN" altLang="en-US" sz="600" baseline="0" dirty="0" smtClean="0">
                          <a:latin typeface="思源黑体 CN Normal" panose="020B0400000000000000" pitchFamily="34" charset="-122"/>
                          <a:ea typeface="思源黑体 CN Normal" panose="020B0400000000000000" pitchFamily="34" charset="-122"/>
                        </a:rPr>
                        <a:t>交流输入</a:t>
                      </a:r>
                      <a:r>
                        <a:rPr lang="en-US" altLang="zh-CN" sz="600" baseline="0" dirty="0" smtClean="0">
                          <a:latin typeface="思源黑体 CN Normal" panose="020B0400000000000000" pitchFamily="34" charset="-122"/>
                          <a:ea typeface="思源黑体 CN Normal" panose="020B0400000000000000" pitchFamily="34" charset="-122"/>
                        </a:rPr>
                        <a:t>.</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SC  &amp;LC</a:t>
                      </a:r>
                      <a:endParaRPr lang="en-US" altLang="zh-CN" sz="600" dirty="0" smtClean="0">
                        <a:latin typeface="思源黑体 CN Normal" panose="020B0400000000000000" pitchFamily="34" charset="-122"/>
                        <a:ea typeface="思源黑体 CN Normal" panose="020B0400000000000000" pitchFamily="34" charset="-122"/>
                      </a:endParaRPr>
                    </a:p>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单纤双向</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单模</a:t>
                      </a:r>
                      <a:r>
                        <a:rPr lang="en-US" altLang="zh-CN" sz="600" dirty="0" smtClean="0">
                          <a:latin typeface="思源黑体 CN Normal" panose="020B0400000000000000" pitchFamily="34" charset="-122"/>
                          <a:ea typeface="思源黑体 CN Normal" panose="020B0400000000000000" pitchFamily="34" charset="-122"/>
                        </a:rPr>
                        <a:t>&amp;</a:t>
                      </a:r>
                      <a:r>
                        <a:rPr lang="zh-CN" altLang="en-US" sz="600" dirty="0" smtClean="0">
                          <a:latin typeface="思源黑体 CN Normal" panose="020B0400000000000000" pitchFamily="34" charset="-122"/>
                          <a:ea typeface="思源黑体 CN Normal" panose="020B0400000000000000" pitchFamily="34" charset="-122"/>
                        </a:rPr>
                        <a:t>多模</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500</a:t>
                      </a:r>
                      <a:r>
                        <a:rPr lang="zh-CN" altLang="en-US" sz="600" dirty="0" smtClean="0">
                          <a:latin typeface="思源黑体 CN Normal" panose="020B0400000000000000" pitchFamily="34" charset="-122"/>
                          <a:ea typeface="思源黑体 CN Normal" panose="020B0400000000000000" pitchFamily="34" charset="-122"/>
                        </a:rPr>
                        <a:t>米</a:t>
                      </a:r>
                      <a:r>
                        <a:rPr lang="en-US" altLang="zh-CN" sz="600" dirty="0" smtClean="0">
                          <a:latin typeface="思源黑体 CN Normal" panose="020B0400000000000000" pitchFamily="34" charset="-122"/>
                          <a:ea typeface="思源黑体 CN Normal" panose="020B0400000000000000" pitchFamily="34" charset="-122"/>
                        </a:rPr>
                        <a:t>~40KM</a:t>
                      </a:r>
                      <a:r>
                        <a:rPr lang="zh-CN" altLang="en-US" sz="600" dirty="0" smtClean="0">
                          <a:latin typeface="思源黑体 CN Normal" panose="020B0400000000000000" pitchFamily="34" charset="-122"/>
                          <a:ea typeface="思源黑体 CN Normal" panose="020B0400000000000000" pitchFamily="34" charset="-122"/>
                        </a:rPr>
                        <a:t>可选</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OM4</a:t>
                      </a:r>
                      <a:endParaRPr lang="zh-CN" altLang="en-US" sz="600" b="0" dirty="0">
                        <a:latin typeface="思源黑体 CN Normal" panose="020B0400000000000000" pitchFamily="34" charset="-122"/>
                        <a:ea typeface="思源黑体 CN Normal" panose="020B0400000000000000" pitchFamily="34" charset="-122"/>
                      </a:endParaRPr>
                    </a:p>
                  </a:txBody>
                  <a:tcPr anchor="ctr"/>
                </a:tc>
              </a:tr>
              <a:tr h="247963">
                <a:tc>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zh-CN" altLang="en-US" sz="600" dirty="0" smtClean="0">
                          <a:latin typeface="思源黑体 CN Normal" panose="020B0400000000000000" pitchFamily="34" charset="-122"/>
                          <a:ea typeface="思源黑体 CN Normal" panose="020B0400000000000000" pitchFamily="34" charset="-122"/>
                        </a:rPr>
                        <a:t>附件清单</a:t>
                      </a:r>
                      <a:endParaRPr lang="zh-CN" altLang="en-US" sz="600" b="0" dirty="0" smtClean="0">
                        <a:latin typeface="思源黑体 CN Normal" panose="020B0400000000000000" pitchFamily="34" charset="-122"/>
                        <a:ea typeface="思源黑体 CN Normal" panose="020B0400000000000000" pitchFamily="34" charset="-122"/>
                      </a:endParaRPr>
                    </a:p>
                  </a:txBody>
                  <a:tcPr anchor="ctr"/>
                </a:tc>
                <a:tc gridSpan="6">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HDMI-HDMI</a:t>
                      </a:r>
                      <a:r>
                        <a:rPr lang="zh-CN" altLang="en-US" sz="600" dirty="0" smtClean="0">
                          <a:latin typeface="思源黑体 CN Normal" panose="020B0400000000000000" pitchFamily="34" charset="-122"/>
                          <a:ea typeface="思源黑体 CN Normal" panose="020B0400000000000000" pitchFamily="34" charset="-122"/>
                        </a:rPr>
                        <a:t>视频（</a:t>
                      </a:r>
                      <a:r>
                        <a:rPr lang="en-US" altLang="zh-CN" sz="600" dirty="0" smtClean="0">
                          <a:latin typeface="思源黑体 CN Normal" panose="020B0400000000000000" pitchFamily="34" charset="-122"/>
                          <a:ea typeface="思源黑体 CN Normal" panose="020B0400000000000000" pitchFamily="34" charset="-122"/>
                        </a:rPr>
                        <a:t>A</a:t>
                      </a:r>
                      <a:r>
                        <a:rPr lang="zh-CN" altLang="en-US" sz="600" dirty="0" smtClean="0">
                          <a:latin typeface="思源黑体 CN Normal" panose="020B0400000000000000" pitchFamily="34" charset="-122"/>
                          <a:ea typeface="思源黑体 CN Normal" panose="020B0400000000000000" pitchFamily="34" charset="-122"/>
                        </a:rPr>
                        <a:t>型）</a:t>
                      </a:r>
                      <a:r>
                        <a:rPr lang="en-US" altLang="zh-CN" sz="600" dirty="0" smtClean="0">
                          <a:latin typeface="思源黑体 CN Normal" panose="020B0400000000000000" pitchFamily="34" charset="-122"/>
                          <a:ea typeface="思源黑体 CN Normal" panose="020B0400000000000000" pitchFamily="34" charset="-122"/>
                        </a:rPr>
                        <a:t>*2</a:t>
                      </a:r>
                      <a:r>
                        <a:rPr lang="zh-CN" altLang="en-US" sz="600" dirty="0" smtClean="0">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USB-USB </a:t>
                      </a:r>
                      <a:r>
                        <a:rPr lang="en-US" altLang="zh-CN" sz="600" dirty="0" smtClean="0">
                          <a:effectLst/>
                          <a:latin typeface="思源黑体 CN Normal" panose="020B0400000000000000" pitchFamily="34" charset="-122"/>
                          <a:ea typeface="思源黑体 CN Normal" panose="020B0400000000000000" pitchFamily="34" charset="-122"/>
                        </a:rPr>
                        <a:t>A</a:t>
                      </a:r>
                      <a:r>
                        <a:rPr lang="zh-CN" altLang="zh-CN" sz="600" dirty="0" smtClean="0">
                          <a:effectLst/>
                          <a:latin typeface="思源黑体 CN Normal" panose="020B0400000000000000" pitchFamily="34" charset="-122"/>
                          <a:ea typeface="思源黑体 CN Normal" panose="020B0400000000000000" pitchFamily="34" charset="-122"/>
                        </a:rPr>
                        <a:t>型</a:t>
                      </a:r>
                      <a:r>
                        <a:rPr lang="zh-CN" altLang="en-US" sz="600" dirty="0" smtClean="0">
                          <a:effectLst/>
                          <a:latin typeface="思源黑体 CN Normal" panose="020B0400000000000000" pitchFamily="34" charset="-122"/>
                          <a:ea typeface="思源黑体 CN Normal" panose="020B0400000000000000" pitchFamily="34" charset="-122"/>
                        </a:rPr>
                        <a:t>数据线</a:t>
                      </a:r>
                      <a:r>
                        <a:rPr lang="en-US" altLang="zh-CN" sz="600" dirty="0" smtClean="0">
                          <a:effectLst/>
                          <a:latin typeface="思源黑体 CN Normal" panose="020B0400000000000000" pitchFamily="34" charset="-122"/>
                          <a:ea typeface="思源黑体 CN Normal" panose="020B0400000000000000" pitchFamily="34" charset="-122"/>
                        </a:rPr>
                        <a:t>*2</a:t>
                      </a:r>
                      <a:r>
                        <a:rPr lang="zh-CN" altLang="en-US"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3.5mm </a:t>
                      </a:r>
                      <a:r>
                        <a:rPr lang="zh-CN" altLang="zh-CN" sz="600" dirty="0" smtClean="0">
                          <a:effectLst/>
                          <a:latin typeface="思源黑体 CN Normal" panose="020B0400000000000000" pitchFamily="34" charset="-122"/>
                          <a:ea typeface="思源黑体 CN Normal" panose="020B0400000000000000" pitchFamily="34" charset="-122"/>
                        </a:rPr>
                        <a:t>音频信号线</a:t>
                      </a:r>
                      <a:r>
                        <a:rPr lang="zh-CN" altLang="en-US" sz="600" dirty="0" smtClean="0">
                          <a:effectLst/>
                          <a:latin typeface="思源黑体 CN Normal" panose="020B0400000000000000" pitchFamily="34" charset="-122"/>
                          <a:ea typeface="思源黑体 CN Normal" panose="020B0400000000000000" pitchFamily="34" charset="-122"/>
                        </a:rPr>
                        <a:t>（公头）</a:t>
                      </a:r>
                      <a:r>
                        <a:rPr lang="en-US" altLang="zh-CN" sz="600" dirty="0" smtClean="0">
                          <a:effectLst/>
                          <a:latin typeface="思源黑体 CN Normal" panose="020B0400000000000000" pitchFamily="34" charset="-122"/>
                          <a:ea typeface="思源黑体 CN Normal" panose="020B0400000000000000" pitchFamily="34" charset="-122"/>
                        </a:rPr>
                        <a:t>*2</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国标</a:t>
                      </a:r>
                      <a:r>
                        <a:rPr lang="en-US" altLang="zh-CN" sz="600" dirty="0" smtClean="0">
                          <a:effectLst/>
                          <a:latin typeface="思源黑体 CN Normal" panose="020B0400000000000000" pitchFamily="34" charset="-122"/>
                          <a:ea typeface="思源黑体 CN Normal" panose="020B0400000000000000" pitchFamily="34" charset="-122"/>
                        </a:rPr>
                        <a:t>C13</a:t>
                      </a:r>
                      <a:r>
                        <a:rPr lang="zh-CN" altLang="zh-CN" sz="600" dirty="0" smtClean="0">
                          <a:effectLst/>
                          <a:latin typeface="思源黑体 CN Normal" panose="020B0400000000000000" pitchFamily="34" charset="-122"/>
                          <a:ea typeface="思源黑体 CN Normal" panose="020B0400000000000000" pitchFamily="34" charset="-122"/>
                        </a:rPr>
                        <a:t>插头电源线</a:t>
                      </a:r>
                      <a:r>
                        <a:rPr lang="en-US" altLang="zh-CN" sz="600" dirty="0" smtClean="0">
                          <a:effectLst/>
                          <a:latin typeface="思源黑体 CN Normal" panose="020B0400000000000000" pitchFamily="34" charset="-122"/>
                          <a:ea typeface="思源黑体 CN Normal" panose="020B0400000000000000" pitchFamily="34" charset="-122"/>
                        </a:rPr>
                        <a:t>*2</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产品使用说明书</a:t>
                      </a:r>
                      <a:r>
                        <a:rPr lang="en-US" altLang="zh-CN" sz="600" dirty="0" smtClean="0">
                          <a:effectLst/>
                          <a:latin typeface="思源黑体 CN Normal" panose="020B0400000000000000" pitchFamily="34" charset="-122"/>
                          <a:ea typeface="思源黑体 CN Normal" panose="020B0400000000000000" pitchFamily="34" charset="-122"/>
                        </a:rPr>
                        <a:t>*1</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合格证</a:t>
                      </a:r>
                      <a:r>
                        <a:rPr lang="en-US" altLang="zh-CN" sz="600" dirty="0" smtClean="0">
                          <a:effectLst/>
                          <a:latin typeface="思源黑体 CN Normal" panose="020B0400000000000000" pitchFamily="34" charset="-122"/>
                          <a:ea typeface="思源黑体 CN Normal" panose="020B0400000000000000" pitchFamily="34" charset="-122"/>
                        </a:rPr>
                        <a:t>*1</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整机一致性出厂检验单</a:t>
                      </a:r>
                      <a:r>
                        <a:rPr lang="en-US" altLang="zh-CN" sz="600" dirty="0" smtClean="0">
                          <a:effectLst/>
                          <a:latin typeface="思源黑体 CN Normal" panose="020B0400000000000000" pitchFamily="34" charset="-122"/>
                          <a:ea typeface="思源黑体 CN Normal" panose="020B0400000000000000" pitchFamily="34" charset="-122"/>
                        </a:rPr>
                        <a:t>*1</a:t>
                      </a:r>
                      <a:r>
                        <a:rPr lang="zh-CN" altLang="en-US"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2.5mm² WDZB-RYJ</a:t>
                      </a:r>
                      <a:r>
                        <a:rPr lang="zh-CN" altLang="zh-CN" sz="600" dirty="0" smtClean="0">
                          <a:effectLst/>
                          <a:latin typeface="思源黑体 CN Normal" panose="020B0400000000000000" pitchFamily="34" charset="-122"/>
                          <a:ea typeface="思源黑体 CN Normal" panose="020B0400000000000000" pitchFamily="34" charset="-122"/>
                        </a:rPr>
                        <a:t>黄绿接地线</a:t>
                      </a:r>
                      <a:r>
                        <a:rPr lang="en-US" altLang="zh-CN" sz="600" dirty="0" smtClean="0">
                          <a:effectLst/>
                          <a:latin typeface="思源黑体 CN Normal" panose="020B0400000000000000" pitchFamily="34" charset="-122"/>
                          <a:ea typeface="思源黑体 CN Normal" panose="020B0400000000000000" pitchFamily="34" charset="-122"/>
                        </a:rPr>
                        <a:t>*2</a:t>
                      </a:r>
                      <a:r>
                        <a:rPr lang="zh-CN" altLang="en-US"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LC-LC</a:t>
                      </a:r>
                      <a:r>
                        <a:rPr lang="zh-CN" altLang="zh-CN" sz="600" dirty="0" smtClean="0">
                          <a:effectLst/>
                          <a:latin typeface="思源黑体 CN Normal" panose="020B0400000000000000" pitchFamily="34" charset="-122"/>
                          <a:ea typeface="思源黑体 CN Normal" panose="020B0400000000000000" pitchFamily="34" charset="-122"/>
                        </a:rPr>
                        <a:t>单模光纤跳线</a:t>
                      </a:r>
                      <a:r>
                        <a:rPr lang="en-US" altLang="zh-CN" sz="600" dirty="0" smtClean="0">
                          <a:effectLst/>
                          <a:latin typeface="思源黑体 CN Normal" panose="020B0400000000000000" pitchFamily="34" charset="-122"/>
                          <a:ea typeface="思源黑体 CN Normal" panose="020B0400000000000000" pitchFamily="34" charset="-122"/>
                        </a:rPr>
                        <a:t>*1</a:t>
                      </a:r>
                      <a:endParaRPr lang="zh-CN" altLang="en-US" sz="600" b="0" dirty="0">
                        <a:latin typeface="思源黑体 CN Normal" panose="020B0400000000000000" pitchFamily="34" charset="-122"/>
                        <a:ea typeface="思源黑体 CN Normal" panose="020B0400000000000000" pitchFamily="34" charset="-122"/>
                      </a:endParaRPr>
                    </a:p>
                  </a:txBody>
                  <a:tcPr anchor="ctr"/>
                </a:tc>
                <a:tc hMerge="1">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tc>
                <a:tc hMerge="1">
                  <a:tcPr/>
                </a:tc>
                <a:tc hMerge="1">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95926">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KVM1000D</a:t>
                      </a:r>
                      <a:r>
                        <a:rPr lang="zh-CN" altLang="en-US" sz="600" dirty="0" smtClean="0">
                          <a:latin typeface="思源黑体 CN Normal" panose="020B0400000000000000" pitchFamily="34" charset="-122"/>
                          <a:ea typeface="思源黑体 CN Normal" panose="020B0400000000000000" pitchFamily="34" charset="-122"/>
                        </a:rPr>
                        <a:t>（</a:t>
                      </a:r>
                      <a:r>
                        <a:rPr lang="zh-CN" altLang="en-US" sz="600" dirty="0" smtClean="0">
                          <a:latin typeface="思源黑体 CN Normal" panose="020B0400000000000000" pitchFamily="34" charset="-122"/>
                          <a:ea typeface="思源黑体 CN Normal" panose="020B0400000000000000" pitchFamily="34" charset="-122"/>
                        </a:rPr>
                        <a:t>双）</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M20221004</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zh-CN" altLang="en-US" sz="600" dirty="0" smtClean="0">
                          <a:latin typeface="思源黑体 CN Normal" panose="020B0400000000000000" pitchFamily="34" charset="-122"/>
                          <a:ea typeface="思源黑体 CN Normal" panose="020B0400000000000000" pitchFamily="34" charset="-122"/>
                        </a:rPr>
                        <a:t>四进二出配置：</a:t>
                      </a:r>
                      <a:r>
                        <a:rPr lang="en-US" altLang="zh-CN" sz="600" dirty="0" smtClean="0">
                          <a:latin typeface="思源黑体 CN Normal" panose="020B0400000000000000" pitchFamily="34" charset="-122"/>
                          <a:ea typeface="思源黑体 CN Normal" panose="020B0400000000000000" pitchFamily="34" charset="-122"/>
                        </a:rPr>
                        <a:t>1U</a:t>
                      </a:r>
                      <a:r>
                        <a:rPr lang="zh-CN" altLang="en-US" sz="600" dirty="0" smtClean="0">
                          <a:latin typeface="思源黑体 CN Normal" panose="020B0400000000000000" pitchFamily="34" charset="-122"/>
                          <a:ea typeface="思源黑体 CN Normal" panose="020B0400000000000000" pitchFamily="34" charset="-122"/>
                        </a:rPr>
                        <a:t>发射机内置功能模块</a:t>
                      </a:r>
                      <a:r>
                        <a:rPr lang="en-US" altLang="zh-CN" sz="600" dirty="0" smtClean="0">
                          <a:latin typeface="思源黑体 CN Normal" panose="020B0400000000000000" pitchFamily="34" charset="-122"/>
                          <a:ea typeface="思源黑体 CN Normal" panose="020B0400000000000000" pitchFamily="34" charset="-122"/>
                        </a:rPr>
                        <a:t>*2</a:t>
                      </a:r>
                      <a:r>
                        <a:rPr lang="zh-CN" altLang="en-US" sz="600" dirty="0" smtClean="0">
                          <a:latin typeface="思源黑体 CN Normal" panose="020B0400000000000000" pitchFamily="34" charset="-122"/>
                          <a:ea typeface="思源黑体 CN Normal" panose="020B0400000000000000" pitchFamily="34" charset="-122"/>
                        </a:rPr>
                        <a:t>，接收机</a:t>
                      </a:r>
                      <a:r>
                        <a:rPr lang="en-US" altLang="zh-CN" sz="600" dirty="0" smtClean="0">
                          <a:latin typeface="思源黑体 CN Normal" panose="020B0400000000000000" pitchFamily="34" charset="-122"/>
                          <a:ea typeface="思源黑体 CN Normal" panose="020B0400000000000000" pitchFamily="34" charset="-122"/>
                        </a:rPr>
                        <a:t>*2,</a:t>
                      </a:r>
                      <a:r>
                        <a:rPr lang="en-US" altLang="zh-CN" sz="600" baseline="0" dirty="0" smtClean="0">
                          <a:latin typeface="思源黑体 CN Normal" panose="020B0400000000000000" pitchFamily="34" charset="-122"/>
                          <a:ea typeface="思源黑体 CN Normal" panose="020B0400000000000000" pitchFamily="34" charset="-122"/>
                        </a:rPr>
                        <a:t> </a:t>
                      </a:r>
                      <a:r>
                        <a:rPr lang="zh-CN" altLang="en-US" sz="600" baseline="0" dirty="0" smtClean="0">
                          <a:latin typeface="思源黑体 CN Normal" panose="020B0400000000000000" pitchFamily="34" charset="-122"/>
                          <a:ea typeface="思源黑体 CN Normal" panose="020B0400000000000000" pitchFamily="34" charset="-122"/>
                        </a:rPr>
                        <a:t>预置</a:t>
                      </a:r>
                      <a:r>
                        <a:rPr lang="en-US" altLang="zh-CN" sz="600" baseline="0" dirty="0" smtClean="0">
                          <a:latin typeface="思源黑体 CN Normal" panose="020B0400000000000000" pitchFamily="34" charset="-122"/>
                          <a:ea typeface="思源黑体 CN Normal" panose="020B0400000000000000" pitchFamily="34" charset="-122"/>
                        </a:rPr>
                        <a:t>EDID</a:t>
                      </a:r>
                      <a:r>
                        <a:rPr lang="zh-CN" altLang="en-US" sz="600" baseline="0" dirty="0" smtClean="0">
                          <a:latin typeface="思源黑体 CN Normal" panose="020B0400000000000000" pitchFamily="34" charset="-122"/>
                          <a:ea typeface="思源黑体 CN Normal" panose="020B0400000000000000" pitchFamily="34" charset="-122"/>
                        </a:rPr>
                        <a:t>，最大视频分辨率</a:t>
                      </a:r>
                      <a:r>
                        <a:rPr lang="en-US" altLang="zh-CN" sz="600" baseline="0" dirty="0" smtClean="0">
                          <a:latin typeface="思源黑体 CN Normal" panose="020B0400000000000000" pitchFamily="34" charset="-122"/>
                          <a:ea typeface="思源黑体 CN Normal" panose="020B0400000000000000" pitchFamily="34" charset="-122"/>
                        </a:rPr>
                        <a:t>1920*1200</a:t>
                      </a:r>
                      <a:r>
                        <a:rPr lang="zh-CN" altLang="en-US" sz="600" baseline="0" dirty="0" smtClean="0">
                          <a:latin typeface="思源黑体 CN Normal" panose="020B0400000000000000" pitchFamily="34" charset="-122"/>
                          <a:ea typeface="思源黑体 CN Normal" panose="020B0400000000000000" pitchFamily="34" charset="-122"/>
                        </a:rPr>
                        <a:t>，发射机具备</a:t>
                      </a:r>
                      <a:r>
                        <a:rPr lang="en-US" altLang="zh-CN" sz="600" baseline="0" dirty="0" smtClean="0">
                          <a:latin typeface="思源黑体 CN Normal" panose="020B0400000000000000" pitchFamily="34" charset="-122"/>
                          <a:ea typeface="思源黑体 CN Normal" panose="020B0400000000000000" pitchFamily="34" charset="-122"/>
                        </a:rPr>
                        <a:t>4</a:t>
                      </a:r>
                      <a:r>
                        <a:rPr lang="zh-CN" altLang="en-US" sz="600" baseline="0" dirty="0" smtClean="0">
                          <a:latin typeface="思源黑体 CN Normal" panose="020B0400000000000000" pitchFamily="34" charset="-122"/>
                          <a:ea typeface="思源黑体 CN Normal" panose="020B0400000000000000" pitchFamily="34" charset="-122"/>
                        </a:rPr>
                        <a:t>路</a:t>
                      </a:r>
                      <a:r>
                        <a:rPr lang="en-US" altLang="zh-CN" sz="600" baseline="0" dirty="0" smtClean="0">
                          <a:latin typeface="思源黑体 CN Normal" panose="020B0400000000000000" pitchFamily="34" charset="-122"/>
                          <a:ea typeface="思源黑体 CN Normal" panose="020B0400000000000000" pitchFamily="34" charset="-122"/>
                        </a:rPr>
                        <a:t>HDMI</a:t>
                      </a:r>
                      <a:r>
                        <a:rPr lang="zh-CN" altLang="en-US" sz="600" baseline="0" dirty="0" smtClean="0">
                          <a:latin typeface="思源黑体 CN Normal" panose="020B0400000000000000" pitchFamily="34" charset="-122"/>
                          <a:ea typeface="思源黑体 CN Normal" panose="020B0400000000000000" pitchFamily="34" charset="-122"/>
                        </a:rPr>
                        <a:t>视频输入（内部切换功能），</a:t>
                      </a:r>
                      <a:r>
                        <a:rPr lang="zh-CN" altLang="en-US" sz="600" baseline="0" dirty="0" smtClean="0">
                          <a:latin typeface="思源黑体 CN Normal" panose="020B0400000000000000" pitchFamily="34" charset="-122"/>
                          <a:ea typeface="思源黑体 CN Normal" panose="020B0400000000000000" pitchFamily="34" charset="-122"/>
                        </a:rPr>
                        <a:t>接收机</a:t>
                      </a:r>
                      <a:r>
                        <a:rPr lang="en-US" altLang="zh-CN" sz="600" baseline="0" dirty="0" smtClean="0">
                          <a:latin typeface="思源黑体 CN Normal" panose="020B0400000000000000" pitchFamily="34" charset="-122"/>
                          <a:ea typeface="思源黑体 CN Normal" panose="020B0400000000000000" pitchFamily="34" charset="-122"/>
                        </a:rPr>
                        <a:t>VGA+HDMI</a:t>
                      </a:r>
                      <a:r>
                        <a:rPr lang="zh-CN" altLang="en-US" sz="600" baseline="0" dirty="0" smtClean="0">
                          <a:latin typeface="思源黑体 CN Normal" panose="020B0400000000000000" pitchFamily="34" charset="-122"/>
                          <a:ea typeface="思源黑体 CN Normal" panose="020B0400000000000000" pitchFamily="34" charset="-122"/>
                        </a:rPr>
                        <a:t>双显（复制）输出</a:t>
                      </a:r>
                      <a:r>
                        <a:rPr lang="zh-CN" altLang="en-US" sz="600" baseline="0" dirty="0" smtClean="0">
                          <a:latin typeface="思源黑体 CN Normal" panose="020B0400000000000000" pitchFamily="34" charset="-122"/>
                          <a:ea typeface="思源黑体 CN Normal" panose="020B0400000000000000" pitchFamily="34" charset="-122"/>
                        </a:rPr>
                        <a:t>，支持</a:t>
                      </a:r>
                      <a:r>
                        <a:rPr lang="en-US" altLang="zh-CN" sz="600" baseline="0" dirty="0" smtClean="0">
                          <a:latin typeface="思源黑体 CN Normal" panose="020B0400000000000000" pitchFamily="34" charset="-122"/>
                          <a:ea typeface="思源黑体 CN Normal" panose="020B0400000000000000" pitchFamily="34" charset="-122"/>
                        </a:rPr>
                        <a:t>USB-HID</a:t>
                      </a:r>
                      <a:r>
                        <a:rPr lang="zh-CN" altLang="en-US" sz="600" baseline="0" dirty="0" smtClean="0">
                          <a:latin typeface="思源黑体 CN Normal" panose="020B0400000000000000" pitchFamily="34" charset="-122"/>
                          <a:ea typeface="思源黑体 CN Normal" panose="020B0400000000000000" pitchFamily="34" charset="-122"/>
                        </a:rPr>
                        <a:t>外设，交流输入</a:t>
                      </a:r>
                      <a:r>
                        <a:rPr lang="en-US" altLang="zh-CN" sz="600" baseline="0" dirty="0" smtClean="0">
                          <a:latin typeface="思源黑体 CN Normal" panose="020B0400000000000000" pitchFamily="34" charset="-122"/>
                          <a:ea typeface="思源黑体 CN Normal" panose="020B0400000000000000" pitchFamily="34" charset="-122"/>
                        </a:rPr>
                        <a:t>.</a:t>
                      </a:r>
                      <a:endParaRPr lang="zh-CN" altLang="en-US" sz="600" b="0" dirty="0" smtClean="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SC  &amp;LC</a:t>
                      </a:r>
                      <a:endParaRPr lang="en-US" altLang="zh-CN" sz="600" dirty="0" smtClean="0">
                        <a:latin typeface="思源黑体 CN Normal" panose="020B0400000000000000" pitchFamily="34" charset="-122"/>
                        <a:ea typeface="思源黑体 CN Normal" panose="020B0400000000000000" pitchFamily="34" charset="-122"/>
                      </a:endParaRPr>
                    </a:p>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单纤双向</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zh-CN" altLang="en-US" sz="600" dirty="0" smtClean="0">
                          <a:latin typeface="思源黑体 CN Normal" panose="020B0400000000000000" pitchFamily="34" charset="-122"/>
                          <a:ea typeface="思源黑体 CN Normal" panose="020B0400000000000000" pitchFamily="34" charset="-122"/>
                        </a:rPr>
                        <a:t>单模</a:t>
                      </a:r>
                      <a:r>
                        <a:rPr lang="en-US" altLang="zh-CN" sz="600" dirty="0" smtClean="0">
                          <a:latin typeface="思源黑体 CN Normal" panose="020B0400000000000000" pitchFamily="34" charset="-122"/>
                          <a:ea typeface="思源黑体 CN Normal" panose="020B0400000000000000" pitchFamily="34" charset="-122"/>
                        </a:rPr>
                        <a:t>&amp;</a:t>
                      </a:r>
                      <a:r>
                        <a:rPr lang="zh-CN" altLang="en-US" sz="600" dirty="0" smtClean="0">
                          <a:latin typeface="思源黑体 CN Normal" panose="020B0400000000000000" pitchFamily="34" charset="-122"/>
                          <a:ea typeface="思源黑体 CN Normal" panose="020B0400000000000000" pitchFamily="34" charset="-122"/>
                        </a:rPr>
                        <a:t>多模</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500</a:t>
                      </a:r>
                      <a:r>
                        <a:rPr lang="zh-CN" altLang="en-US" sz="600" dirty="0" smtClean="0">
                          <a:latin typeface="思源黑体 CN Normal" panose="020B0400000000000000" pitchFamily="34" charset="-122"/>
                          <a:ea typeface="思源黑体 CN Normal" panose="020B0400000000000000" pitchFamily="34" charset="-122"/>
                        </a:rPr>
                        <a:t>米</a:t>
                      </a:r>
                      <a:r>
                        <a:rPr lang="en-US" altLang="zh-CN" sz="600" dirty="0" smtClean="0">
                          <a:latin typeface="思源黑体 CN Normal" panose="020B0400000000000000" pitchFamily="34" charset="-122"/>
                          <a:ea typeface="思源黑体 CN Normal" panose="020B0400000000000000" pitchFamily="34" charset="-122"/>
                        </a:rPr>
                        <a:t>~40KM</a:t>
                      </a:r>
                      <a:r>
                        <a:rPr lang="zh-CN" altLang="en-US" sz="600" dirty="0" smtClean="0">
                          <a:latin typeface="思源黑体 CN Normal" panose="020B0400000000000000" pitchFamily="34" charset="-122"/>
                          <a:ea typeface="思源黑体 CN Normal" panose="020B0400000000000000" pitchFamily="34" charset="-122"/>
                        </a:rPr>
                        <a:t>可选</a:t>
                      </a:r>
                      <a:endParaRPr lang="zh-CN" altLang="en-US" sz="600" b="0" dirty="0">
                        <a:latin typeface="思源黑体 CN Normal" panose="020B0400000000000000" pitchFamily="34" charset="-122"/>
                        <a:ea typeface="思源黑体 CN Normal" panose="020B0400000000000000" pitchFamily="34" charset="-122"/>
                      </a:endParaRPr>
                    </a:p>
                  </a:txBody>
                  <a:tcPr anchor="ctr"/>
                </a:tc>
                <a:tc>
                  <a:txBody>
                    <a:bodyPr/>
                    <a:lstStyle/>
                    <a:p>
                      <a:pPr marL="0" indent="0" algn="ctr">
                        <a:buFont typeface="Arial" panose="020B0604020202020204" pitchFamily="34" charset="0"/>
                        <a:buNone/>
                      </a:pPr>
                      <a:r>
                        <a:rPr lang="en-US" altLang="zh-CN" sz="600" dirty="0" smtClean="0">
                          <a:latin typeface="思源黑体 CN Normal" panose="020B0400000000000000" pitchFamily="34" charset="-122"/>
                          <a:ea typeface="思源黑体 CN Normal" panose="020B0400000000000000" pitchFamily="34" charset="-122"/>
                        </a:rPr>
                        <a:t>OM4</a:t>
                      </a:r>
                      <a:endParaRPr lang="zh-CN" altLang="en-US" sz="600" b="0" dirty="0">
                        <a:latin typeface="思源黑体 CN Normal" panose="020B0400000000000000" pitchFamily="34" charset="-122"/>
                        <a:ea typeface="思源黑体 CN Normal" panose="020B0400000000000000" pitchFamily="34" charset="-122"/>
                      </a:endParaRPr>
                    </a:p>
                  </a:txBody>
                  <a:tcPr anchor="ctr"/>
                </a:tc>
              </a:tr>
              <a:tr h="293253">
                <a:tc>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zh-CN" altLang="en-US" sz="600" dirty="0" smtClean="0">
                          <a:latin typeface="思源黑体 CN Normal" panose="020B0400000000000000" pitchFamily="34" charset="-122"/>
                          <a:ea typeface="思源黑体 CN Normal" panose="020B0400000000000000" pitchFamily="34" charset="-122"/>
                        </a:rPr>
                        <a:t>附件清单</a:t>
                      </a:r>
                      <a:endParaRPr lang="zh-CN" altLang="en-US" sz="600" b="0" dirty="0" smtClean="0">
                        <a:latin typeface="思源黑体 CN Normal" panose="020B0400000000000000" pitchFamily="34" charset="-122"/>
                        <a:ea typeface="思源黑体 CN Normal" panose="020B0400000000000000" pitchFamily="34" charset="-122"/>
                      </a:endParaRPr>
                    </a:p>
                  </a:txBody>
                  <a:tcPr/>
                </a:tc>
                <a:tc gridSpan="6">
                  <a:txBody>
                    <a:bodyPr/>
                    <a:lstStyle/>
                    <a:p>
                      <a:pPr marL="0" marR="0" indent="0" algn="ctr" defTabSz="914400" eaLnBrk="1" fontAlgn="auto" latinLnBrk="0" hangingPunct="1">
                        <a:lnSpc>
                          <a:spcPct val="100000"/>
                        </a:lnSpc>
                        <a:spcBef>
                          <a:spcPts val="0"/>
                        </a:spcBef>
                        <a:spcAft>
                          <a:spcPts val="0"/>
                        </a:spcAft>
                        <a:buClrTx/>
                        <a:buSzTx/>
                        <a:buFont typeface="Arial" panose="020B0604020202020204" pitchFamily="34" charset="0"/>
                        <a:buNone/>
                        <a:defRPr/>
                      </a:pPr>
                      <a:r>
                        <a:rPr lang="en-US" altLang="zh-CN" sz="600" dirty="0" smtClean="0">
                          <a:latin typeface="思源黑体 CN Normal" panose="020B0400000000000000" pitchFamily="34" charset="-122"/>
                          <a:ea typeface="思源黑体 CN Normal" panose="020B0400000000000000" pitchFamily="34" charset="-122"/>
                        </a:rPr>
                        <a:t>HDMI-HDMI</a:t>
                      </a:r>
                      <a:r>
                        <a:rPr lang="zh-CN" altLang="en-US" sz="600" dirty="0" smtClean="0">
                          <a:latin typeface="思源黑体 CN Normal" panose="020B0400000000000000" pitchFamily="34" charset="-122"/>
                          <a:ea typeface="思源黑体 CN Normal" panose="020B0400000000000000" pitchFamily="34" charset="-122"/>
                        </a:rPr>
                        <a:t>视频（</a:t>
                      </a:r>
                      <a:r>
                        <a:rPr lang="en-US" altLang="zh-CN" sz="600" dirty="0" smtClean="0">
                          <a:latin typeface="思源黑体 CN Normal" panose="020B0400000000000000" pitchFamily="34" charset="-122"/>
                          <a:ea typeface="思源黑体 CN Normal" panose="020B0400000000000000" pitchFamily="34" charset="-122"/>
                        </a:rPr>
                        <a:t>A</a:t>
                      </a:r>
                      <a:r>
                        <a:rPr lang="zh-CN" altLang="en-US" sz="600" dirty="0" smtClean="0">
                          <a:latin typeface="思源黑体 CN Normal" panose="020B0400000000000000" pitchFamily="34" charset="-122"/>
                          <a:ea typeface="思源黑体 CN Normal" panose="020B0400000000000000" pitchFamily="34" charset="-122"/>
                        </a:rPr>
                        <a:t>型）</a:t>
                      </a:r>
                      <a:r>
                        <a:rPr lang="en-US" altLang="zh-CN" sz="600" dirty="0" smtClean="0">
                          <a:latin typeface="思源黑体 CN Normal" panose="020B0400000000000000" pitchFamily="34" charset="-122"/>
                          <a:ea typeface="思源黑体 CN Normal" panose="020B0400000000000000" pitchFamily="34" charset="-122"/>
                        </a:rPr>
                        <a:t>*4</a:t>
                      </a:r>
                      <a:r>
                        <a:rPr lang="zh-CN" altLang="en-US" sz="600" dirty="0" smtClean="0">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USB-USB </a:t>
                      </a:r>
                      <a:r>
                        <a:rPr lang="en-US" altLang="zh-CN" sz="600" dirty="0" smtClean="0">
                          <a:effectLst/>
                          <a:latin typeface="思源黑体 CN Normal" panose="020B0400000000000000" pitchFamily="34" charset="-122"/>
                          <a:ea typeface="思源黑体 CN Normal" panose="020B0400000000000000" pitchFamily="34" charset="-122"/>
                        </a:rPr>
                        <a:t>A</a:t>
                      </a:r>
                      <a:r>
                        <a:rPr lang="zh-CN" altLang="zh-CN" sz="600" dirty="0" smtClean="0">
                          <a:effectLst/>
                          <a:latin typeface="思源黑体 CN Normal" panose="020B0400000000000000" pitchFamily="34" charset="-122"/>
                          <a:ea typeface="思源黑体 CN Normal" panose="020B0400000000000000" pitchFamily="34" charset="-122"/>
                        </a:rPr>
                        <a:t>型</a:t>
                      </a:r>
                      <a:r>
                        <a:rPr lang="zh-CN" altLang="en-US" sz="600" dirty="0" smtClean="0">
                          <a:effectLst/>
                          <a:latin typeface="思源黑体 CN Normal" panose="020B0400000000000000" pitchFamily="34" charset="-122"/>
                          <a:ea typeface="思源黑体 CN Normal" panose="020B0400000000000000" pitchFamily="34" charset="-122"/>
                        </a:rPr>
                        <a:t>数据线</a:t>
                      </a:r>
                      <a:r>
                        <a:rPr lang="en-US" altLang="zh-CN"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2</a:t>
                      </a:r>
                      <a:r>
                        <a:rPr lang="zh-CN" altLang="en-US"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3.5mm </a:t>
                      </a:r>
                      <a:r>
                        <a:rPr lang="zh-CN" altLang="zh-CN" sz="600" dirty="0" smtClean="0">
                          <a:effectLst/>
                          <a:latin typeface="思源黑体 CN Normal" panose="020B0400000000000000" pitchFamily="34" charset="-122"/>
                          <a:ea typeface="思源黑体 CN Normal" panose="020B0400000000000000" pitchFamily="34" charset="-122"/>
                        </a:rPr>
                        <a:t>音频信号线</a:t>
                      </a:r>
                      <a:r>
                        <a:rPr lang="zh-CN" altLang="en-US" sz="600" dirty="0" smtClean="0">
                          <a:effectLst/>
                          <a:latin typeface="思源黑体 CN Normal" panose="020B0400000000000000" pitchFamily="34" charset="-122"/>
                          <a:ea typeface="思源黑体 CN Normal" panose="020B0400000000000000" pitchFamily="34" charset="-122"/>
                        </a:rPr>
                        <a:t>（公头）</a:t>
                      </a:r>
                      <a:r>
                        <a:rPr lang="en-US" altLang="zh-CN" sz="600" dirty="0" smtClean="0">
                          <a:effectLst/>
                          <a:latin typeface="思源黑体 CN Normal" panose="020B0400000000000000" pitchFamily="34" charset="-122"/>
                          <a:ea typeface="思源黑体 CN Normal" panose="020B0400000000000000" pitchFamily="34" charset="-122"/>
                        </a:rPr>
                        <a:t>*2</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国标</a:t>
                      </a:r>
                      <a:r>
                        <a:rPr lang="en-US" altLang="zh-CN" sz="600" dirty="0" smtClean="0">
                          <a:effectLst/>
                          <a:latin typeface="思源黑体 CN Normal" panose="020B0400000000000000" pitchFamily="34" charset="-122"/>
                          <a:ea typeface="思源黑体 CN Normal" panose="020B0400000000000000" pitchFamily="34" charset="-122"/>
                        </a:rPr>
                        <a:t>C13</a:t>
                      </a:r>
                      <a:r>
                        <a:rPr lang="zh-CN" altLang="zh-CN" sz="600" dirty="0" smtClean="0">
                          <a:effectLst/>
                          <a:latin typeface="思源黑体 CN Normal" panose="020B0400000000000000" pitchFamily="34" charset="-122"/>
                          <a:ea typeface="思源黑体 CN Normal" panose="020B0400000000000000" pitchFamily="34" charset="-122"/>
                        </a:rPr>
                        <a:t>插头电源线</a:t>
                      </a:r>
                      <a:r>
                        <a:rPr lang="en-US" altLang="zh-CN" sz="600" dirty="0" smtClean="0">
                          <a:effectLst/>
                          <a:latin typeface="思源黑体 CN Normal" panose="020B0400000000000000" pitchFamily="34" charset="-122"/>
                          <a:ea typeface="思源黑体 CN Normal" panose="020B0400000000000000" pitchFamily="34" charset="-122"/>
                        </a:rPr>
                        <a:t>*4</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产品使用说明书</a:t>
                      </a:r>
                      <a:r>
                        <a:rPr lang="en-US" altLang="zh-CN" sz="600" dirty="0" smtClean="0">
                          <a:effectLst/>
                          <a:latin typeface="思源黑体 CN Normal" panose="020B0400000000000000" pitchFamily="34" charset="-122"/>
                          <a:ea typeface="思源黑体 CN Normal" panose="020B0400000000000000" pitchFamily="34" charset="-122"/>
                        </a:rPr>
                        <a:t>*1</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合格证</a:t>
                      </a:r>
                      <a:r>
                        <a:rPr lang="en-US" altLang="zh-CN" sz="600" dirty="0" smtClean="0">
                          <a:effectLst/>
                          <a:latin typeface="思源黑体 CN Normal" panose="020B0400000000000000" pitchFamily="34" charset="-122"/>
                          <a:ea typeface="思源黑体 CN Normal" panose="020B0400000000000000" pitchFamily="34" charset="-122"/>
                        </a:rPr>
                        <a:t>*1</a:t>
                      </a:r>
                      <a:r>
                        <a:rPr lang="zh-CN" altLang="en-US" sz="600" dirty="0" smtClean="0">
                          <a:effectLst/>
                          <a:latin typeface="思源黑体 CN Normal" panose="020B0400000000000000" pitchFamily="34" charset="-122"/>
                          <a:ea typeface="思源黑体 CN Normal" panose="020B0400000000000000" pitchFamily="34" charset="-122"/>
                        </a:rPr>
                        <a:t>，</a:t>
                      </a:r>
                      <a:r>
                        <a:rPr lang="zh-CN" altLang="zh-CN" sz="600" dirty="0" smtClean="0">
                          <a:effectLst/>
                          <a:latin typeface="思源黑体 CN Normal" panose="020B0400000000000000" pitchFamily="34" charset="-122"/>
                          <a:ea typeface="思源黑体 CN Normal" panose="020B0400000000000000" pitchFamily="34" charset="-122"/>
                        </a:rPr>
                        <a:t>整机一致性出厂检验单</a:t>
                      </a:r>
                      <a:r>
                        <a:rPr lang="en-US" altLang="zh-CN" sz="600" dirty="0" smtClean="0">
                          <a:effectLst/>
                          <a:latin typeface="思源黑体 CN Normal" panose="020B0400000000000000" pitchFamily="34" charset="-122"/>
                          <a:ea typeface="思源黑体 CN Normal" panose="020B0400000000000000" pitchFamily="34" charset="-122"/>
                        </a:rPr>
                        <a:t>*1</a:t>
                      </a:r>
                      <a:r>
                        <a:rPr lang="zh-CN" altLang="en-US"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2.5mm² WDZB-RYJ</a:t>
                      </a:r>
                      <a:r>
                        <a:rPr lang="zh-CN" altLang="zh-CN" sz="600" dirty="0" smtClean="0">
                          <a:effectLst/>
                          <a:latin typeface="思源黑体 CN Normal" panose="020B0400000000000000" pitchFamily="34" charset="-122"/>
                          <a:ea typeface="思源黑体 CN Normal" panose="020B0400000000000000" pitchFamily="34" charset="-122"/>
                        </a:rPr>
                        <a:t>黄绿接地线</a:t>
                      </a:r>
                      <a:r>
                        <a:rPr lang="en-US" altLang="zh-CN" sz="600" dirty="0" smtClean="0">
                          <a:effectLst/>
                          <a:latin typeface="思源黑体 CN Normal" panose="020B0400000000000000" pitchFamily="34" charset="-122"/>
                          <a:ea typeface="思源黑体 CN Normal" panose="020B0400000000000000" pitchFamily="34" charset="-122"/>
                        </a:rPr>
                        <a:t>*3</a:t>
                      </a:r>
                      <a:r>
                        <a:rPr lang="zh-CN" altLang="en-US"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LC-LC</a:t>
                      </a:r>
                      <a:r>
                        <a:rPr lang="zh-CN" altLang="zh-CN" sz="600" dirty="0" smtClean="0">
                          <a:effectLst/>
                          <a:latin typeface="思源黑体 CN Normal" panose="020B0400000000000000" pitchFamily="34" charset="-122"/>
                          <a:ea typeface="思源黑体 CN Normal" panose="020B0400000000000000" pitchFamily="34" charset="-122"/>
                        </a:rPr>
                        <a:t>单模光纤跳线</a:t>
                      </a:r>
                      <a:r>
                        <a:rPr lang="en-US" altLang="zh-CN" sz="600" dirty="0" smtClean="0">
                          <a:effectLst/>
                          <a:latin typeface="思源黑体 CN Normal" panose="020B0400000000000000" pitchFamily="34" charset="-122"/>
                          <a:ea typeface="思源黑体 CN Normal" panose="020B0400000000000000" pitchFamily="34" charset="-122"/>
                        </a:rPr>
                        <a:t>*</a:t>
                      </a:r>
                      <a:r>
                        <a:rPr lang="en-US" altLang="zh-CN" sz="600" dirty="0" smtClean="0">
                          <a:effectLst/>
                          <a:latin typeface="思源黑体 CN Normal" panose="020B0400000000000000" pitchFamily="34" charset="-122"/>
                          <a:ea typeface="思源黑体 CN Normal" panose="020B0400000000000000" pitchFamily="34" charset="-122"/>
                        </a:rPr>
                        <a:t>2,RJ45</a:t>
                      </a:r>
                      <a:r>
                        <a:rPr lang="zh-CN" altLang="en-US" sz="600" dirty="0" smtClean="0">
                          <a:effectLst/>
                          <a:latin typeface="思源黑体 CN Normal" panose="020B0400000000000000" pitchFamily="34" charset="-122"/>
                          <a:ea typeface="思源黑体 CN Normal" panose="020B0400000000000000" pitchFamily="34" charset="-122"/>
                        </a:rPr>
                        <a:t>并机线</a:t>
                      </a:r>
                      <a:r>
                        <a:rPr lang="en-US" altLang="zh-CN" sz="600" dirty="0" smtClean="0">
                          <a:effectLst/>
                          <a:latin typeface="思源黑体 CN Normal" panose="020B0400000000000000" pitchFamily="34" charset="-122"/>
                          <a:ea typeface="思源黑体 CN Normal" panose="020B0400000000000000" pitchFamily="34" charset="-122"/>
                        </a:rPr>
                        <a:t>*1</a:t>
                      </a:r>
                      <a:endParaRPr lang="zh-CN" altLang="en-US" sz="600" b="0" dirty="0" smtClean="0">
                        <a:latin typeface="思源黑体 CN Normal" panose="020B0400000000000000" pitchFamily="34" charset="-122"/>
                        <a:ea typeface="思源黑体 CN Normal" panose="020B0400000000000000" pitchFamily="34" charset="-122"/>
                      </a:endParaRPr>
                    </a:p>
                  </a:txBody>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tc>
                <a:tc hMerge="1">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文本框 5"/>
          <p:cNvSpPr txBox="1"/>
          <p:nvPr/>
        </p:nvSpPr>
        <p:spPr>
          <a:xfrm>
            <a:off x="382905" y="4756511"/>
            <a:ext cx="1487908" cy="246221"/>
          </a:xfrm>
          <a:prstGeom prst="rect">
            <a:avLst/>
          </a:prstGeom>
          <a:noFill/>
        </p:spPr>
        <p:txBody>
          <a:bodyPr wrap="none" rtlCol="0">
            <a:spAutoFit/>
          </a:bodyPr>
          <a:lstStyle/>
          <a:p>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发射机（</a:t>
            </a:r>
            <a:r>
              <a:rPr lang="en-US" altLang="zh-CN" sz="1000" b="1" dirty="0" smtClean="0">
                <a:solidFill>
                  <a:srgbClr val="002060"/>
                </a:solidFill>
                <a:latin typeface="思源黑体 CN Normal" panose="020B0400000000000000" pitchFamily="34" charset="-122"/>
                <a:ea typeface="思源黑体 CN Normal" panose="020B0400000000000000" pitchFamily="34" charset="-122"/>
              </a:rPr>
              <a:t>TX</a:t>
            </a:r>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a:t>
            </a:r>
            <a:r>
              <a:rPr lang="zh-CN" altLang="en-US" sz="1000" b="1" dirty="0">
                <a:solidFill>
                  <a:srgbClr val="002060"/>
                </a:solidFill>
                <a:latin typeface="思源黑体 CN Normal" panose="020B0400000000000000" pitchFamily="34" charset="-122"/>
                <a:ea typeface="思源黑体 CN Normal" panose="020B0400000000000000" pitchFamily="34" charset="-122"/>
              </a:rPr>
              <a:t>正面</a:t>
            </a:r>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视图</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16" name="文本框 15"/>
          <p:cNvSpPr txBox="1"/>
          <p:nvPr/>
        </p:nvSpPr>
        <p:spPr>
          <a:xfrm>
            <a:off x="4419600" y="4729639"/>
            <a:ext cx="1491114" cy="246221"/>
          </a:xfrm>
          <a:prstGeom prst="rect">
            <a:avLst/>
          </a:prstGeom>
          <a:noFill/>
        </p:spPr>
        <p:txBody>
          <a:bodyPr wrap="none" rtlCol="0">
            <a:spAutoFit/>
          </a:bodyPr>
          <a:lstStyle/>
          <a:p>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接收机（</a:t>
            </a:r>
            <a:r>
              <a:rPr lang="en-US" altLang="zh-CN" sz="1000" b="1" dirty="0" smtClean="0">
                <a:solidFill>
                  <a:srgbClr val="002060"/>
                </a:solidFill>
                <a:latin typeface="思源黑体 CN Normal" panose="020B0400000000000000" pitchFamily="34" charset="-122"/>
                <a:ea typeface="思源黑体 CN Normal" panose="020B0400000000000000" pitchFamily="34" charset="-122"/>
              </a:rPr>
              <a:t>RX</a:t>
            </a:r>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）正面视图</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20" name="文本框 19"/>
          <p:cNvSpPr txBox="1"/>
          <p:nvPr/>
        </p:nvSpPr>
        <p:spPr>
          <a:xfrm>
            <a:off x="381000" y="5791200"/>
            <a:ext cx="1487908" cy="246221"/>
          </a:xfrm>
          <a:prstGeom prst="rect">
            <a:avLst/>
          </a:prstGeom>
          <a:noFill/>
        </p:spPr>
        <p:txBody>
          <a:bodyPr wrap="none" rtlCol="0">
            <a:spAutoFit/>
          </a:bodyPr>
          <a:lstStyle/>
          <a:p>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发射机（</a:t>
            </a:r>
            <a:r>
              <a:rPr lang="en-US" altLang="zh-CN" sz="1000" b="1" dirty="0" smtClean="0">
                <a:solidFill>
                  <a:srgbClr val="002060"/>
                </a:solidFill>
                <a:latin typeface="思源黑体 CN Normal" panose="020B0400000000000000" pitchFamily="34" charset="-122"/>
                <a:ea typeface="思源黑体 CN Normal" panose="020B0400000000000000" pitchFamily="34" charset="-122"/>
              </a:rPr>
              <a:t>TX</a:t>
            </a:r>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）背面视图</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22" name="文本框 21"/>
          <p:cNvSpPr txBox="1"/>
          <p:nvPr/>
        </p:nvSpPr>
        <p:spPr>
          <a:xfrm>
            <a:off x="4419600" y="5791200"/>
            <a:ext cx="1491114" cy="246221"/>
          </a:xfrm>
          <a:prstGeom prst="rect">
            <a:avLst/>
          </a:prstGeom>
          <a:noFill/>
        </p:spPr>
        <p:txBody>
          <a:bodyPr wrap="none" rtlCol="0">
            <a:spAutoFit/>
          </a:bodyPr>
          <a:lstStyle/>
          <a:p>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接收机（</a:t>
            </a:r>
            <a:r>
              <a:rPr lang="en-US" altLang="zh-CN" sz="1000" b="1" dirty="0" smtClean="0">
                <a:solidFill>
                  <a:srgbClr val="002060"/>
                </a:solidFill>
                <a:latin typeface="思源黑体 CN Normal" panose="020B0400000000000000" pitchFamily="34" charset="-122"/>
                <a:ea typeface="思源黑体 CN Normal" panose="020B0400000000000000" pitchFamily="34" charset="-122"/>
              </a:rPr>
              <a:t>RX</a:t>
            </a:r>
            <a:r>
              <a:rPr lang="zh-CN" altLang="en-US" sz="1000" b="1" dirty="0" smtClean="0">
                <a:solidFill>
                  <a:srgbClr val="002060"/>
                </a:solidFill>
                <a:latin typeface="思源黑体 CN Normal" panose="020B0400000000000000" pitchFamily="34" charset="-122"/>
                <a:ea typeface="思源黑体 CN Normal" panose="020B0400000000000000" pitchFamily="34" charset="-122"/>
              </a:rPr>
              <a:t>）背面视图</a:t>
            </a:r>
            <a:endParaRPr lang="zh-CN" altLang="en-US" sz="1000" b="1" dirty="0">
              <a:solidFill>
                <a:srgbClr val="002060"/>
              </a:solidFill>
              <a:latin typeface="思源黑体 CN Normal" panose="020B0400000000000000" pitchFamily="34" charset="-122"/>
              <a:ea typeface="思源黑体 CN Normal" panose="020B0400000000000000" pitchFamily="34" charset="-122"/>
            </a:endParaRPr>
          </a:p>
        </p:txBody>
      </p:sp>
      <p:sp>
        <p:nvSpPr>
          <p:cNvPr id="24" name="object 4"/>
          <p:cNvSpPr/>
          <p:nvPr/>
        </p:nvSpPr>
        <p:spPr>
          <a:xfrm flipV="1">
            <a:off x="449879" y="704365"/>
            <a:ext cx="5943600" cy="55471"/>
          </a:xfrm>
          <a:custGeom>
            <a:avLst/>
            <a:gdLst/>
            <a:ahLst/>
            <a:cxnLst/>
            <a:rect l="l" t="t" r="r" b="b"/>
            <a:pathLst>
              <a:path w="6120130">
                <a:moveTo>
                  <a:pt x="0" y="0"/>
                </a:moveTo>
                <a:lnTo>
                  <a:pt x="6120003" y="0"/>
                </a:lnTo>
              </a:path>
            </a:pathLst>
          </a:custGeom>
          <a:ln w="6350">
            <a:solidFill>
              <a:srgbClr val="939598"/>
            </a:solidFill>
          </a:ln>
        </p:spPr>
        <p:txBody>
          <a:bodyPr wrap="square" lIns="0" tIns="0" rIns="0" bIns="0" rtlCol="0"/>
          <a:lstStyle/>
          <a:p>
            <a:endParaRPr sz="1500">
              <a:latin typeface="思源黑体 CN Normal" panose="020B0400000000000000" pitchFamily="34" charset="-122"/>
              <a:ea typeface="思源黑体 CN Normal" panose="020B0400000000000000" pitchFamily="34" charset="-122"/>
            </a:endParaRPr>
          </a:p>
        </p:txBody>
      </p:sp>
      <p:sp>
        <p:nvSpPr>
          <p:cNvPr id="25" name="object 7"/>
          <p:cNvSpPr txBox="1"/>
          <p:nvPr/>
        </p:nvSpPr>
        <p:spPr>
          <a:xfrm>
            <a:off x="380821" y="365476"/>
            <a:ext cx="5579924" cy="307777"/>
          </a:xfrm>
          <a:prstGeom prst="rect">
            <a:avLst/>
          </a:prstGeom>
        </p:spPr>
        <p:txBody>
          <a:bodyPr/>
          <a:lstStyle>
            <a:lvl1pPr>
              <a:defRPr>
                <a:latin typeface="+mj-lt"/>
                <a:ea typeface="+mj-ea"/>
                <a:cs typeface="+mj-cs"/>
              </a:defRPr>
            </a:lvl1pPr>
          </a:lstStyle>
          <a:p>
            <a:pPr defTabSz="914400"/>
            <a:r>
              <a:rPr lang="en-US" sz="2000" b="1" kern="0" dirty="0" smtClean="0">
                <a:solidFill>
                  <a:srgbClr val="002060"/>
                </a:solidFill>
                <a:latin typeface="思源黑体 CN Bold" panose="020B0800000000000000" pitchFamily="34" charset="-122"/>
                <a:ea typeface="思源黑体 CN Bold" panose="020B0800000000000000" pitchFamily="34" charset="-122"/>
              </a:rPr>
              <a:t>KVM1000D</a:t>
            </a:r>
            <a:endParaRPr lang="en-US" sz="2000" b="1" kern="0" dirty="0">
              <a:solidFill>
                <a:srgbClr val="002060"/>
              </a:solidFill>
              <a:latin typeface="思源黑体 CN Bold" panose="020B0800000000000000" pitchFamily="34" charset="-122"/>
              <a:ea typeface="思源黑体 CN Bold" panose="020B0800000000000000" pitchFamily="34" charset="-122"/>
            </a:endParaRPr>
          </a:p>
        </p:txBody>
      </p:sp>
      <p:sp>
        <p:nvSpPr>
          <p:cNvPr id="28" name="object 11"/>
          <p:cNvSpPr txBox="1"/>
          <p:nvPr/>
        </p:nvSpPr>
        <p:spPr>
          <a:xfrm>
            <a:off x="3482202" y="575744"/>
            <a:ext cx="2914938" cy="126828"/>
          </a:xfrm>
          <a:prstGeom prst="rect">
            <a:avLst/>
          </a:prstGeom>
        </p:spPr>
        <p:txBody>
          <a:bodyPr vert="horz" wrap="square" lIns="0" tIns="14984" rIns="0" bIns="0" rtlCol="0">
            <a:spAutoFit/>
          </a:bodyPr>
          <a:lstStyle/>
          <a:p>
            <a:pPr marL="34290" algn="r">
              <a:spcBef>
                <a:spcPts val="120"/>
              </a:spcBef>
            </a:pPr>
            <a:r>
              <a:rPr lang="zh-CN" altLang="en-US" sz="725" spc="14" dirty="0">
                <a:solidFill>
                  <a:srgbClr val="231F20"/>
                </a:solidFill>
                <a:latin typeface="思源黑体 CN Normal" panose="020B0400000000000000" pitchFamily="34" charset="-122"/>
                <a:ea typeface="思源黑体 CN Normal" panose="020B0400000000000000" pitchFamily="34" charset="-122"/>
                <a:cs typeface="Trebuchet MS" panose="020B0603020202020204"/>
              </a:rPr>
              <a:t>工业</a:t>
            </a:r>
            <a:r>
              <a:rPr lang="zh-CN" altLang="en-US" sz="725" spc="14" dirty="0" smtClean="0">
                <a:solidFill>
                  <a:srgbClr val="231F20"/>
                </a:solidFill>
                <a:latin typeface="思源黑体 CN Normal" panose="020B0400000000000000" pitchFamily="34" charset="-122"/>
                <a:ea typeface="思源黑体 CN Normal" panose="020B0400000000000000" pitchFamily="34" charset="-122"/>
                <a:cs typeface="Trebuchet MS" panose="020B0603020202020204"/>
              </a:rPr>
              <a:t>级</a:t>
            </a:r>
            <a:r>
              <a:rPr lang="en-US" altLang="zh-CN" sz="725" spc="14" dirty="0" smtClean="0">
                <a:solidFill>
                  <a:srgbClr val="231F20"/>
                </a:solidFill>
                <a:latin typeface="思源黑体 CN Normal" panose="020B0400000000000000" pitchFamily="34" charset="-122"/>
                <a:ea typeface="思源黑体 CN Normal" panose="020B0400000000000000" pitchFamily="34" charset="-122"/>
                <a:cs typeface="Trebuchet MS" panose="020B0603020202020204"/>
              </a:rPr>
              <a:t>KVM</a:t>
            </a:r>
            <a:r>
              <a:rPr lang="zh-CN" altLang="en-US" sz="725" spc="14" dirty="0" smtClean="0">
                <a:solidFill>
                  <a:srgbClr val="231F20"/>
                </a:solidFill>
                <a:latin typeface="思源黑体 CN Normal" panose="020B0400000000000000" pitchFamily="34" charset="-122"/>
                <a:ea typeface="思源黑体 CN Normal" panose="020B0400000000000000" pitchFamily="34" charset="-122"/>
                <a:cs typeface="Trebuchet MS" panose="020B0603020202020204"/>
              </a:rPr>
              <a:t>信号长线驱动器</a:t>
            </a:r>
            <a:endParaRPr sz="725" dirty="0">
              <a:latin typeface="思源黑体 CN Normal" panose="020B0400000000000000" pitchFamily="34" charset="-122"/>
              <a:ea typeface="思源黑体 CN Normal" panose="020B0400000000000000" pitchFamily="34" charset="-122"/>
              <a:cs typeface="Trebuchet MS" panose="020B0603020202020204"/>
            </a:endParaRPr>
          </a:p>
        </p:txBody>
      </p:sp>
      <p:sp>
        <p:nvSpPr>
          <p:cNvPr id="29" name="文本框 28"/>
          <p:cNvSpPr txBox="1"/>
          <p:nvPr/>
        </p:nvSpPr>
        <p:spPr>
          <a:xfrm>
            <a:off x="4705533" y="9485083"/>
            <a:ext cx="1576072" cy="184666"/>
          </a:xfrm>
          <a:prstGeom prst="rect">
            <a:avLst/>
          </a:prstGeom>
          <a:noFill/>
        </p:spPr>
        <p:txBody>
          <a:bodyPr wrap="none" rtlCol="0">
            <a:spAutoFit/>
          </a:bodyPr>
          <a:lstStyle/>
          <a:p>
            <a:r>
              <a:rPr lang="zh-CN" altLang="en-US" sz="600" dirty="0" smtClean="0">
                <a:solidFill>
                  <a:schemeClr val="bg1"/>
                </a:solidFill>
                <a:latin typeface="思源黑体 CN Normal" panose="020B0400000000000000" pitchFamily="34" charset="-122"/>
                <a:ea typeface="思源黑体 CN Normal" panose="020B0400000000000000" pitchFamily="34" charset="-122"/>
              </a:rPr>
              <a:t>更多产品解决方案请致电：</a:t>
            </a:r>
            <a:r>
              <a:rPr lang="en-US" altLang="zh-CN" sz="600" dirty="0" smtClean="0">
                <a:solidFill>
                  <a:schemeClr val="bg1"/>
                </a:solidFill>
                <a:latin typeface="思源黑体 CN Normal" panose="020B0400000000000000" pitchFamily="34" charset="-122"/>
                <a:ea typeface="思源黑体 CN Normal" panose="020B0400000000000000" pitchFamily="34" charset="-122"/>
              </a:rPr>
              <a:t>400-678-1199</a:t>
            </a:r>
            <a:endParaRPr lang="zh-CN" altLang="en-US" sz="600" dirty="0">
              <a:solidFill>
                <a:schemeClr val="bg1"/>
              </a:solidFill>
              <a:latin typeface="思源黑体 CN Normal" panose="020B0400000000000000" pitchFamily="34" charset="-122"/>
              <a:ea typeface="思源黑体 CN Normal" panose="020B0400000000000000" pitchFamily="34" charset="-122"/>
            </a:endParaRPr>
          </a:p>
        </p:txBody>
      </p:sp>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5800" y="6205878"/>
            <a:ext cx="1371600" cy="490197"/>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95800" y="5181600"/>
            <a:ext cx="1284705" cy="444499"/>
          </a:xfrm>
          <a:prstGeom prst="rect">
            <a:avLst/>
          </a:prstGeom>
        </p:spPr>
      </p:pic>
      <p:pic>
        <p:nvPicPr>
          <p:cNvPr id="9" name="图片 8"/>
          <p:cNvPicPr>
            <a:picLocks noChangeAspect="1"/>
          </p:cNvPicPr>
          <p:nvPr/>
        </p:nvPicPr>
        <p:blipFill>
          <a:blip r:embed="rId6"/>
          <a:stretch>
            <a:fillRect/>
          </a:stretch>
        </p:blipFill>
        <p:spPr>
          <a:xfrm>
            <a:off x="4495800" y="2895600"/>
            <a:ext cx="1602140" cy="1600200"/>
          </a:xfrm>
          <a:prstGeom prst="rect">
            <a:avLst/>
          </a:prstGeom>
        </p:spPr>
      </p:pic>
      <p:pic>
        <p:nvPicPr>
          <p:cNvPr id="10" name="图片 9"/>
          <p:cNvPicPr>
            <a:picLocks noChangeAspect="1"/>
          </p:cNvPicPr>
          <p:nvPr/>
        </p:nvPicPr>
        <p:blipFill>
          <a:blip r:embed="rId7"/>
          <a:stretch>
            <a:fillRect/>
          </a:stretch>
        </p:blipFill>
        <p:spPr>
          <a:xfrm>
            <a:off x="4495800" y="2362200"/>
            <a:ext cx="1600200" cy="440377"/>
          </a:xfrm>
          <a:prstGeom prst="rect">
            <a:avLst/>
          </a:prstGeom>
        </p:spPr>
      </p:pic>
      <p:pic>
        <p:nvPicPr>
          <p:cNvPr id="11" name="图片 10"/>
          <p:cNvPicPr>
            <a:picLocks noChangeAspect="1"/>
          </p:cNvPicPr>
          <p:nvPr/>
        </p:nvPicPr>
        <p:blipFill>
          <a:blip r:embed="rId8"/>
          <a:stretch>
            <a:fillRect/>
          </a:stretch>
        </p:blipFill>
        <p:spPr>
          <a:xfrm>
            <a:off x="533400" y="1295400"/>
            <a:ext cx="5638800" cy="877987"/>
          </a:xfrm>
          <a:prstGeom prst="rect">
            <a:avLst/>
          </a:prstGeom>
        </p:spPr>
      </p:pic>
      <p:pic>
        <p:nvPicPr>
          <p:cNvPr id="12" name="图片 11"/>
          <p:cNvPicPr>
            <a:picLocks noChangeAspect="1"/>
          </p:cNvPicPr>
          <p:nvPr/>
        </p:nvPicPr>
        <p:blipFill>
          <a:blip r:embed="rId9"/>
          <a:stretch>
            <a:fillRect/>
          </a:stretch>
        </p:blipFill>
        <p:spPr>
          <a:xfrm>
            <a:off x="838200" y="2209800"/>
            <a:ext cx="2819400" cy="2280773"/>
          </a:xfrm>
          <a:prstGeom prst="rect">
            <a:avLst/>
          </a:prstGeom>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45774e18-9e53-4946-98eb-a76f370b243f}"/>
  <p:tag name="TABLE_ENDDRAG_ORIGIN_RECT" val="473*96"/>
  <p:tag name="TABLE_ENDDRAG_RECT" val="31*263*473*96"/>
</p:tagLst>
</file>

<file path=ppt/tags/tag2.xml><?xml version="1.0" encoding="utf-8"?>
<p:tagLst xmlns:p="http://schemas.openxmlformats.org/presentationml/2006/main">
  <p:tag name="KSO_WM_UNIT_TABLE_BEAUTIFY" val="smartTable{b195f1f8-2bf4-4d5a-9d07-5d71798fa024}"/>
</p:tagLst>
</file>

<file path=ppt/tags/tag3.xml><?xml version="1.0" encoding="utf-8"?>
<p:tagLst xmlns:p="http://schemas.openxmlformats.org/presentationml/2006/main">
  <p:tag name="KSO_WM_UNIT_TABLE_BEAUTIFY" val="smartTable{b6a16b9e-ec8a-456a-89ed-753aa9f44e77}"/>
  <p:tag name="TABLE_ENDDRAG_ORIGIN_RECT" val="474*168"/>
  <p:tag name="TABLE_ENDDRAG_RECT" val="36*543*474*168"/>
</p:tagLst>
</file>

<file path=ppt/tags/tag4.xml><?xml version="1.0" encoding="utf-8"?>
<p:tagLst xmlns:p="http://schemas.openxmlformats.org/presentationml/2006/main">
  <p:tag name="KSO_WM_UNIT_TABLE_BEAUTIFY" val="smartTable{a4502c9d-ce6e-4808-9199-a74e7a5c3e59}"/>
</p:tagLst>
</file>

<file path=ppt/tags/tag5.xml><?xml version="1.0" encoding="utf-8"?>
<p:tagLst xmlns:p="http://schemas.openxmlformats.org/presentationml/2006/main">
  <p:tag name="KSO_WPP_MARK_KEY" val="71be5dbd-d024-4e7e-8cc5-e966e69457c7"/>
  <p:tag name="COMMONDATA" val="eyJoZGlkIjoiZDFhMjZmMjg3MmExMTQxMGJlMTU4MjIxOTM2Y2FiZGU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12700</Words>
  <Application>WPS 演示</Application>
  <PresentationFormat>A4 纸张(210x297 毫米)</PresentationFormat>
  <Paragraphs>528</Paragraphs>
  <Slides>3</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vt:i4>
      </vt:variant>
    </vt:vector>
  </HeadingPairs>
  <TitlesOfParts>
    <vt:vector size="16" baseType="lpstr">
      <vt:lpstr>Arial</vt:lpstr>
      <vt:lpstr>宋体</vt:lpstr>
      <vt:lpstr>Wingdings</vt:lpstr>
      <vt:lpstr>Arial</vt:lpstr>
      <vt:lpstr>思源黑体 CN Normal</vt:lpstr>
      <vt:lpstr>思源黑体 CN Bold</vt:lpstr>
      <vt:lpstr>Microsoft JhengHei UI</vt:lpstr>
      <vt:lpstr>Trebuchet MS</vt:lpstr>
      <vt:lpstr>Microsoft JhengHei</vt:lpstr>
      <vt:lpstr>Calibri</vt:lpstr>
      <vt:lpstr>微软雅黑</vt:lpstr>
      <vt:lpstr>Arial Unicode MS</vt:lpstr>
      <vt:lpstr>Office Theme</vt:lpstr>
      <vt:lpstr>KVM1000D</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KVM1000V</dc:title>
  <dc:creator>admin</dc:creator>
  <cp:lastModifiedBy>柚子</cp:lastModifiedBy>
  <cp:revision>62</cp:revision>
  <cp:lastPrinted>2023-02-23T19:51:00Z</cp:lastPrinted>
  <dcterms:created xsi:type="dcterms:W3CDTF">2023-02-23T18:04:00Z</dcterms:created>
  <dcterms:modified xsi:type="dcterms:W3CDTF">2023-04-20T10:35:32Z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2021-04-20T08:00:00Z</vt:filetime>
  </property>
  <property fmtid="{D5CDD505-2E9C-101B-9397-08002B2CF9AE}" pid="3" name="Creator">
    <vt:lpwstr>Adobe InDesign CC 13.0 (Windows)</vt:lpwstr>
  </property>
  <property fmtid="{D5CDD505-2E9C-101B-9397-08002B2CF9AE}" pid="4" name="LastSaved">
    <vt:filetime>2023-02-22T08:00:00Z</vt:filetime>
  </property>
  <property fmtid="{D5CDD505-2E9C-101B-9397-08002B2CF9AE}" pid="5" name="ICV">
    <vt:lpwstr>84409B181F8145FDBFE4FA55CEE47ED5</vt:lpwstr>
  </property>
  <property fmtid="{D5CDD505-2E9C-101B-9397-08002B2CF9AE}" pid="6" name="KSOProductBuildVer">
    <vt:lpwstr>2052-11.1.0.14036</vt:lpwstr>
  </property>
</Properties>
</file>